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  <p:sldMasterId id="2147483679" r:id="rId2"/>
  </p:sldMasterIdLst>
  <p:notesMasterIdLst>
    <p:notesMasterId r:id="rId22"/>
  </p:notesMasterIdLst>
  <p:sldIdLst>
    <p:sldId id="256" r:id="rId3"/>
    <p:sldId id="258" r:id="rId4"/>
    <p:sldId id="259" r:id="rId5"/>
    <p:sldId id="257" r:id="rId6"/>
    <p:sldId id="260" r:id="rId7"/>
    <p:sldId id="274" r:id="rId8"/>
    <p:sldId id="261" r:id="rId9"/>
    <p:sldId id="275" r:id="rId10"/>
    <p:sldId id="269" r:id="rId11"/>
    <p:sldId id="276" r:id="rId12"/>
    <p:sldId id="262" r:id="rId13"/>
    <p:sldId id="263" r:id="rId14"/>
    <p:sldId id="264" r:id="rId15"/>
    <p:sldId id="265" r:id="rId16"/>
    <p:sldId id="268" r:id="rId17"/>
    <p:sldId id="270" r:id="rId18"/>
    <p:sldId id="277" r:id="rId19"/>
    <p:sldId id="272" r:id="rId20"/>
    <p:sldId id="273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Nunito" panose="020B0604020202020204" charset="-18"/>
      <p:regular r:id="rId27"/>
      <p:bold r:id="rId28"/>
      <p:italic r:id="rId29"/>
      <p:boldItalic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7">
          <p15:clr>
            <a:srgbClr val="A4A3A4"/>
          </p15:clr>
        </p15:guide>
        <p15:guide id="2" pos="227">
          <p15:clr>
            <a:srgbClr val="A4A3A4"/>
          </p15:clr>
        </p15:guide>
        <p15:guide id="3" pos="5556">
          <p15:clr>
            <a:srgbClr val="9AA0A6"/>
          </p15:clr>
        </p15:guide>
        <p15:guide id="4" orient="horz" pos="301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99" y="41"/>
      </p:cViewPr>
      <p:guideLst>
        <p:guide orient="horz" pos="227"/>
        <p:guide pos="227"/>
        <p:guide pos="5556"/>
        <p:guide orient="horz" pos="3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b9e129c64_0_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g5b9e129c6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b9c362c7b_2_10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5b9c362c7b_2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b9c362c7b_2_1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5b9c362c7b_2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b9c362c7b_2_9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5b9c362c7b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5b9c362c7b_2_1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5b9c362c7b_2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b9e129c64_0_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5b9e129c6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9559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b9c362c7b_2_1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5b9c362c7b_2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b9e129c64_0_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5b9e129c6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7807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b9c362c7b_2_2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g5b9c362c7b_2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6082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b9e129c64_0_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5b9e129c6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8222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b9c362c7b_2_1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5b9c362c7b_2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5b9c362c7b_2_17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5b9c362c7b_2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b9c362c7b_2_18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5b9c362c7b_2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b9c362c7b_2_19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5b9c362c7b_2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5b9c362c7b_2_2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5b9c362c7b_2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c86bfc1a4_0_1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5c86bfc1a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5b9c362c7b_2_26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g5b9c362c7b_2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7305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5c86bfc1a4_0_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g5c86bfc1a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5c86bfc1a4_0_5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5c86bfc1a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á snímka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lavička sekcie">
  <p:cSld name="Hlavička sekci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>
  <p:cSld name="Dva obsah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anie">
  <p:cSld name="Porovnani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629840" y="273844"/>
            <a:ext cx="7886701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629840" y="1260872"/>
            <a:ext cx="3868342" cy="6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1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2"/>
          </p:nvPr>
        </p:nvSpPr>
        <p:spPr>
          <a:xfrm>
            <a:off x="4629150" y="1260872"/>
            <a:ext cx="3887391" cy="6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n nadpis">
  <p:cSld name="Len nadpi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a">
  <p:cSld name="Prázdna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popisom">
  <p:cSld name="Obsah s popisom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>
            <a:spLocks noGrp="1"/>
          </p:cNvSpPr>
          <p:nvPr>
            <p:ph type="title"/>
          </p:nvPr>
        </p:nvSpPr>
        <p:spPr>
          <a:xfrm>
            <a:off x="629840" y="342900"/>
            <a:ext cx="2949179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1"/>
          </p:nvPr>
        </p:nvSpPr>
        <p:spPr>
          <a:xfrm>
            <a:off x="3887390" y="740569"/>
            <a:ext cx="4629151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body" idx="2"/>
          </p:nvPr>
        </p:nvSpPr>
        <p:spPr>
          <a:xfrm>
            <a:off x="629840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ok s popisom">
  <p:cSld name="Obrázok s popisom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>
            <a:spLocks noGrp="1"/>
          </p:cNvSpPr>
          <p:nvPr>
            <p:ph type="title"/>
          </p:nvPr>
        </p:nvSpPr>
        <p:spPr>
          <a:xfrm>
            <a:off x="629840" y="342900"/>
            <a:ext cx="2949179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2"/>
          <p:cNvSpPr>
            <a:spLocks noGrp="1"/>
          </p:cNvSpPr>
          <p:nvPr>
            <p:ph type="pic" idx="2"/>
          </p:nvPr>
        </p:nvSpPr>
        <p:spPr>
          <a:xfrm>
            <a:off x="3887390" y="740569"/>
            <a:ext cx="4629151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body" idx="1"/>
          </p:nvPr>
        </p:nvSpPr>
        <p:spPr>
          <a:xfrm>
            <a:off x="629840" y="1543050"/>
            <a:ext cx="2949179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2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á snímka">
  <p:cSld name="Úvodná snímk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>
  <p:cSld name="Nadpis a obsah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»"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 0">
  <p:cSld name="Nadpis a obsah 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»"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lavička sekcie">
  <p:cSld name="Hlavička sekcie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1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1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>
  <p:cSld name="Dva obsahy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»"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anie">
  <p:cSld name="Porovnanie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>
            <a:spLocks noGrp="1"/>
          </p:cNvSpPr>
          <p:nvPr>
            <p:ph type="title"/>
          </p:nvPr>
        </p:nvSpPr>
        <p:spPr>
          <a:xfrm>
            <a:off x="630238" y="273844"/>
            <a:ext cx="7886701" cy="99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8"/>
          <p:cNvSpPr txBox="1">
            <a:spLocks noGrp="1"/>
          </p:cNvSpPr>
          <p:nvPr>
            <p:ph type="body" idx="1"/>
          </p:nvPr>
        </p:nvSpPr>
        <p:spPr>
          <a:xfrm>
            <a:off x="630238" y="1260872"/>
            <a:ext cx="3868739" cy="6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body" idx="2"/>
          </p:nvPr>
        </p:nvSpPr>
        <p:spPr>
          <a:xfrm>
            <a:off x="4629150" y="1260872"/>
            <a:ext cx="3887788" cy="6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n nadpis">
  <p:cSld name="Len nadpis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a">
  <p:cSld name="Prázdna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0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popisom">
  <p:cSld name="Obsah s popisom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1"/>
          <p:cNvSpPr txBox="1">
            <a:spLocks noGrp="1"/>
          </p:cNvSpPr>
          <p:nvPr>
            <p:ph type="title"/>
          </p:nvPr>
        </p:nvSpPr>
        <p:spPr>
          <a:xfrm>
            <a:off x="630238" y="342900"/>
            <a:ext cx="2949576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body" idx="1"/>
          </p:nvPr>
        </p:nvSpPr>
        <p:spPr>
          <a:xfrm>
            <a:off x="3887787" y="740569"/>
            <a:ext cx="4629151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»"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31"/>
          <p:cNvSpPr txBox="1">
            <a:spLocks noGrp="1"/>
          </p:cNvSpPr>
          <p:nvPr>
            <p:ph type="body" idx="2"/>
          </p:nvPr>
        </p:nvSpPr>
        <p:spPr>
          <a:xfrm>
            <a:off x="630238" y="1543050"/>
            <a:ext cx="2949576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31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ok s popisom">
  <p:cSld name="Obrázok s popisom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2"/>
          <p:cNvSpPr txBox="1">
            <a:spLocks noGrp="1"/>
          </p:cNvSpPr>
          <p:nvPr>
            <p:ph type="title"/>
          </p:nvPr>
        </p:nvSpPr>
        <p:spPr>
          <a:xfrm>
            <a:off x="630238" y="342900"/>
            <a:ext cx="2949576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2"/>
          <p:cNvSpPr>
            <a:spLocks noGrp="1"/>
          </p:cNvSpPr>
          <p:nvPr>
            <p:ph type="pic" idx="2"/>
          </p:nvPr>
        </p:nvSpPr>
        <p:spPr>
          <a:xfrm>
            <a:off x="3887787" y="740569"/>
            <a:ext cx="4629151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32"/>
          <p:cNvSpPr txBox="1">
            <a:spLocks noGrp="1"/>
          </p:cNvSpPr>
          <p:nvPr>
            <p:ph type="body" idx="1"/>
          </p:nvPr>
        </p:nvSpPr>
        <p:spPr>
          <a:xfrm>
            <a:off x="630238" y="1543050"/>
            <a:ext cx="2949576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32"/>
          <p:cNvSpPr txBox="1">
            <a:spLocks noGrp="1"/>
          </p:cNvSpPr>
          <p:nvPr>
            <p:ph type="sldNum" idx="12"/>
          </p:nvPr>
        </p:nvSpPr>
        <p:spPr>
          <a:xfrm>
            <a:off x="8460369" y="4683919"/>
            <a:ext cx="226432" cy="2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7987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brenoviny.sk/c/164874/osn-vyhlasila-svetovy-den-bezpecnosti-potravi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eu-fusions.org" TargetMode="Externa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ok 17" descr="Obrázok, na ktorom je objekt&#10;&#10;Automaticky generovaný popis">
            <a:extLst>
              <a:ext uri="{FF2B5EF4-FFF2-40B4-BE49-F238E27FC236}">
                <a16:creationId xmlns:a16="http://schemas.microsoft.com/office/drawing/2014/main" id="{610FFCAF-C91D-4E8D-ABE9-1D561CD85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521" y="3676458"/>
            <a:ext cx="843087" cy="843087"/>
          </a:xfrm>
          <a:prstGeom prst="rect">
            <a:avLst/>
          </a:prstGeom>
        </p:spPr>
      </p:pic>
      <p:pic>
        <p:nvPicPr>
          <p:cNvPr id="134" name="Google Shape;134;p33" descr="netfood-logo@5x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4125" y="1925475"/>
            <a:ext cx="3725874" cy="6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3"/>
          <p:cNvSpPr txBox="1"/>
          <p:nvPr/>
        </p:nvSpPr>
        <p:spPr>
          <a:xfrm>
            <a:off x="2033394" y="2860925"/>
            <a:ext cx="725400" cy="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None/>
            </a:pPr>
            <a:r>
              <a:rPr lang="en-GB" sz="1200" b="1" i="0" u="none" strike="noStrike" cap="none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lang="sk-SK" sz="1200" b="1" i="0" u="none" strike="noStrike" cap="none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ôvod</a:t>
            </a:r>
            <a:endParaRPr sz="1200" dirty="0">
              <a:solidFill>
                <a:srgbClr val="AFC560"/>
              </a:solidFill>
            </a:endParaRPr>
          </a:p>
        </p:txBody>
      </p:sp>
      <p:sp>
        <p:nvSpPr>
          <p:cNvPr id="136" name="Google Shape;136;p33"/>
          <p:cNvSpPr txBox="1"/>
          <p:nvPr/>
        </p:nvSpPr>
        <p:spPr>
          <a:xfrm>
            <a:off x="2952572" y="2860925"/>
            <a:ext cx="913200" cy="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None/>
            </a:pPr>
            <a:r>
              <a:rPr lang="en-GB" sz="1200" b="1" i="0" u="none" strike="noStrike" cap="none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lang="sk-SK" sz="1200" b="1" i="0" u="none" strike="noStrike" cap="none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odpora</a:t>
            </a:r>
            <a:endParaRPr sz="1200" dirty="0">
              <a:solidFill>
                <a:srgbClr val="AFC560"/>
              </a:solidFill>
            </a:endParaRPr>
          </a:p>
        </p:txBody>
      </p:sp>
      <p:sp>
        <p:nvSpPr>
          <p:cNvPr id="137" name="Google Shape;137;p33"/>
          <p:cNvSpPr/>
          <p:nvPr/>
        </p:nvSpPr>
        <p:spPr>
          <a:xfrm rot="5400000">
            <a:off x="-641850" y="2505903"/>
            <a:ext cx="1349400" cy="1317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33"/>
          <p:cNvPicPr preferRelativeResize="0"/>
          <p:nvPr/>
        </p:nvPicPr>
        <p:blipFill rotWithShape="1">
          <a:blip r:embed="rId6">
            <a:alphaModFix/>
          </a:blip>
          <a:srcRect l="21569" r="29685"/>
          <a:stretch/>
        </p:blipFill>
        <p:spPr>
          <a:xfrm>
            <a:off x="5362375" y="0"/>
            <a:ext cx="3781631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733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980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3"/>
          <p:cNvSpPr txBox="1"/>
          <p:nvPr/>
        </p:nvSpPr>
        <p:spPr>
          <a:xfrm>
            <a:off x="4015672" y="2866409"/>
            <a:ext cx="1077536" cy="38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None/>
            </a:pPr>
            <a:r>
              <a:rPr lang="sk-SK" sz="1200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Plytvanie</a:t>
            </a:r>
            <a:endParaRPr sz="1200" dirty="0">
              <a:solidFill>
                <a:srgbClr val="AFC560"/>
              </a:solidFill>
            </a:endParaRPr>
          </a:p>
        </p:txBody>
      </p:sp>
      <p:pic>
        <p:nvPicPr>
          <p:cNvPr id="142" name="Google Shape;142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1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34;p48">
            <a:extLst>
              <a:ext uri="{FF2B5EF4-FFF2-40B4-BE49-F238E27FC236}">
                <a16:creationId xmlns:a16="http://schemas.microsoft.com/office/drawing/2014/main" id="{A8E74746-7F67-41A0-A0C2-0DDB7057A831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800006">
            <a:off x="-212981" y="3655531"/>
            <a:ext cx="1130352" cy="1662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ázok 18" descr="Obrázok, na ktorom je objekt&#10;&#10;Automaticky generovaný popis">
            <a:extLst>
              <a:ext uri="{FF2B5EF4-FFF2-40B4-BE49-F238E27FC236}">
                <a16:creationId xmlns:a16="http://schemas.microsoft.com/office/drawing/2014/main" id="{D58D431E-2E20-4E90-8AC6-E9D6B396CB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04577">
            <a:off x="132137" y="4169326"/>
            <a:ext cx="527382" cy="5273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5"/>
          <p:cNvSpPr/>
          <p:nvPr/>
        </p:nvSpPr>
        <p:spPr>
          <a:xfrm>
            <a:off x="1366972" y="1134142"/>
            <a:ext cx="2667001" cy="609601"/>
          </a:xfrm>
          <a:prstGeom prst="roundRect">
            <a:avLst>
              <a:gd name="adj" fmla="val 2343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FFFFF"/>
              </a:buClr>
              <a:buSzPts val="1200"/>
            </a:pPr>
            <a:r>
              <a:rPr lang="sk" sz="1200" b="1" dirty="0">
                <a:solidFill>
                  <a:srgbClr val="FFFFFF"/>
                </a:solidFill>
                <a:latin typeface="Trebuchet MS"/>
                <a:sym typeface="Trebuchet MS"/>
              </a:rPr>
              <a:t>Potravinové kauzy</a:t>
            </a:r>
            <a:endParaRPr sz="1200" b="1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61" name="Google Shape;161;p35"/>
          <p:cNvSpPr/>
          <p:nvPr/>
        </p:nvSpPr>
        <p:spPr>
          <a:xfrm>
            <a:off x="713829" y="2106929"/>
            <a:ext cx="2667001" cy="609601"/>
          </a:xfrm>
          <a:prstGeom prst="roundRect">
            <a:avLst>
              <a:gd name="adj" fmla="val 2343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Trebuchet MS"/>
              <a:buNone/>
            </a:pPr>
            <a:r>
              <a:rPr lang="sk" sz="12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Pôvod potraviny</a:t>
            </a:r>
            <a:endParaRPr sz="1100"/>
          </a:p>
        </p:txBody>
      </p:sp>
      <p:sp>
        <p:nvSpPr>
          <p:cNvPr id="162" name="Google Shape;162;p35"/>
          <p:cNvSpPr/>
          <p:nvPr/>
        </p:nvSpPr>
        <p:spPr>
          <a:xfrm>
            <a:off x="713828" y="3076846"/>
            <a:ext cx="2667001" cy="609601"/>
          </a:xfrm>
          <a:prstGeom prst="roundRect">
            <a:avLst>
              <a:gd name="adj" fmla="val 2343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Trebuchet MS"/>
              <a:buNone/>
            </a:pPr>
            <a:r>
              <a:rPr lang="sk" sz="12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Informovanosť spotrebiteľa</a:t>
            </a:r>
            <a:endParaRPr sz="1100"/>
          </a:p>
        </p:txBody>
      </p:sp>
      <p:sp>
        <p:nvSpPr>
          <p:cNvPr id="164" name="Google Shape;164;p35"/>
          <p:cNvSpPr/>
          <p:nvPr/>
        </p:nvSpPr>
        <p:spPr>
          <a:xfrm>
            <a:off x="5109749" y="1134142"/>
            <a:ext cx="2667001" cy="609601"/>
          </a:xfrm>
          <a:prstGeom prst="roundRect">
            <a:avLst>
              <a:gd name="adj" fmla="val 2343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Trebuchet MS"/>
              <a:buNone/>
            </a:pPr>
            <a:r>
              <a:rPr lang="en-GB" sz="1200" b="1" i="0" u="none" strike="noStrike" cap="none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Netranspa</a:t>
            </a:r>
            <a:r>
              <a:rPr lang="sk" sz="12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rentný prístup</a:t>
            </a:r>
            <a:r>
              <a:rPr lang="en-GB" sz="12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100" dirty="0"/>
          </a:p>
        </p:txBody>
      </p:sp>
      <p:sp>
        <p:nvSpPr>
          <p:cNvPr id="165" name="Google Shape;165;p35"/>
          <p:cNvSpPr/>
          <p:nvPr/>
        </p:nvSpPr>
        <p:spPr>
          <a:xfrm>
            <a:off x="5790109" y="2106928"/>
            <a:ext cx="2667001" cy="609601"/>
          </a:xfrm>
          <a:prstGeom prst="roundRect">
            <a:avLst>
              <a:gd name="adj" fmla="val 2343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Trebuchet MS"/>
              <a:buNone/>
            </a:pPr>
            <a:r>
              <a:rPr lang="sk" sz="12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Lokálne potraviny</a:t>
            </a:r>
            <a:endParaRPr sz="1100"/>
          </a:p>
        </p:txBody>
      </p:sp>
      <p:sp>
        <p:nvSpPr>
          <p:cNvPr id="166" name="Google Shape;166;p35"/>
          <p:cNvSpPr/>
          <p:nvPr/>
        </p:nvSpPr>
        <p:spPr>
          <a:xfrm>
            <a:off x="5790108" y="3076845"/>
            <a:ext cx="2667001" cy="609601"/>
          </a:xfrm>
          <a:prstGeom prst="roundRect">
            <a:avLst>
              <a:gd name="adj" fmla="val 2343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Trebuchet MS"/>
              <a:buNone/>
            </a:pPr>
            <a:r>
              <a:rPr lang="sk" sz="12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Čerstvé potraviny</a:t>
            </a:r>
            <a:endParaRPr sz="1100" dirty="0"/>
          </a:p>
        </p:txBody>
      </p:sp>
      <p:sp>
        <p:nvSpPr>
          <p:cNvPr id="167" name="Google Shape;167;p35"/>
          <p:cNvSpPr/>
          <p:nvPr/>
        </p:nvSpPr>
        <p:spPr>
          <a:xfrm>
            <a:off x="5109747" y="4049632"/>
            <a:ext cx="2667001" cy="609601"/>
          </a:xfrm>
          <a:prstGeom prst="roundRect">
            <a:avLst>
              <a:gd name="adj" fmla="val 2343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FFFFF"/>
              </a:buClr>
              <a:buSzPts val="1200"/>
            </a:pPr>
            <a:r>
              <a:rPr lang="sk" sz="1200" b="1">
                <a:solidFill>
                  <a:srgbClr val="FFFFFF"/>
                </a:solidFill>
                <a:latin typeface="Trebuchet MS"/>
                <a:sym typeface="Trebuchet MS"/>
              </a:rPr>
              <a:t>Plytvanie potravinami</a:t>
            </a:r>
            <a:endParaRPr sz="1200" b="1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68" name="Google Shape;168;p35"/>
          <p:cNvSpPr/>
          <p:nvPr/>
        </p:nvSpPr>
        <p:spPr>
          <a:xfrm>
            <a:off x="1366970" y="4049633"/>
            <a:ext cx="2667001" cy="609601"/>
          </a:xfrm>
          <a:prstGeom prst="roundRect">
            <a:avLst>
              <a:gd name="adj" fmla="val 23437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Trebuchet MS"/>
              <a:buNone/>
            </a:pPr>
            <a:r>
              <a:rPr lang="sk" sz="12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Podpora farmárskej výroby</a:t>
            </a:r>
            <a:endParaRPr sz="1100"/>
          </a:p>
        </p:txBody>
      </p:sp>
      <p:pic>
        <p:nvPicPr>
          <p:cNvPr id="169" name="Google Shape;169;p35" descr="netfood-logo@5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1723" y="359998"/>
            <a:ext cx="1849122" cy="33528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5"/>
          <p:cNvSpPr txBox="1"/>
          <p:nvPr/>
        </p:nvSpPr>
        <p:spPr>
          <a:xfrm>
            <a:off x="3633148" y="769354"/>
            <a:ext cx="15024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900"/>
              <a:buFont typeface="Calibri"/>
              <a:buNone/>
            </a:pPr>
            <a:r>
              <a:rPr lang="sk" sz="900" b="1" i="0" u="none" strike="noStrike" cap="none">
                <a:solidFill>
                  <a:srgbClr val="807777"/>
                </a:solidFill>
                <a:latin typeface="Calibri"/>
                <a:ea typeface="Calibri"/>
                <a:cs typeface="Calibri"/>
                <a:sym typeface="Calibri"/>
              </a:rPr>
              <a:t>CERTIFIED BY BLOCKCHAIN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8.64198E-7 L -0.00156 0.397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987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19753E-6 L -0.00277 0.4101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2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6"/>
          <p:cNvSpPr txBox="1"/>
          <p:nvPr/>
        </p:nvSpPr>
        <p:spPr>
          <a:xfrm>
            <a:off x="361949" y="952500"/>
            <a:ext cx="8696082" cy="261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393A"/>
              </a:buClr>
              <a:buSzPts val="1100"/>
              <a:buFont typeface="Trebuchet MS"/>
              <a:buNone/>
            </a:pPr>
            <a:r>
              <a:rPr lang="sk" sz="1050" b="1" i="0" u="sng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netFOOD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je transparentn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ý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a zabezp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lang="sk-SK" sz="1050" b="0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čený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syst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 na blockchain technol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ó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gii sl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ú</a:t>
            </a:r>
            <a:r>
              <a:rPr lang="sk-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ž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iaci na doh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adatelnos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ť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a garanciu 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ô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vodu potraviny pre spotrebite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a, ako aj pre 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š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tne autority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. Sl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ú</a:t>
            </a:r>
            <a:r>
              <a:rPr lang="sk-SK" sz="1050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ž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i aj ako aktu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lna datab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za potrav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í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n v 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č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ase pre objedn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vanie, ktor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je k dispoz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í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cii 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pre verejn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ý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sektor za 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ú</a:t>
            </a:r>
            <a:r>
              <a:rPr lang="sk" sz="1050" b="1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č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elom podpory lok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lnych v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ý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robcov v 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sk-SK" sz="1050" b="1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polupráci</a:t>
            </a:r>
            <a:r>
              <a:rPr lang="sk-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N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rodn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ý</a:t>
            </a:r>
            <a:r>
              <a:rPr lang="sk-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potravinov</a:t>
            </a:r>
            <a:r>
              <a:rPr lang="sk-SK" sz="1050" b="1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ý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 katal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ó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g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sk-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(NPK) 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a pre </a:t>
            </a:r>
            <a:r>
              <a:rPr lang="sk" sz="1050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ú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č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ely charity  </a:t>
            </a:r>
            <a:r>
              <a:rPr lang="sk" sz="1050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 spolupráci s P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otravinov</a:t>
            </a:r>
            <a:r>
              <a:rPr lang="sk-SK" sz="1050" b="0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ou</a:t>
            </a:r>
            <a:r>
              <a:rPr lang="sk-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bank</a:t>
            </a:r>
            <a:r>
              <a:rPr lang="sk-SK" sz="1050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ou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(PBS) 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s cie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om 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lang="sk-SK" sz="1050" b="1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redchádzať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plytvani</a:t>
            </a:r>
            <a:r>
              <a:rPr lang="sk-SK" sz="1050" b="1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potravinami. 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sk-SK" sz="1050" b="1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ytvára</a:t>
            </a:r>
            <a:r>
              <a:rPr lang="sk-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priestor na predchádzanie plytvaniu aj pre B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sk-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B spoločnosti zaoberajúce sa výpredajom potravín tesne pred skončením ich doby spotreby.</a:t>
            </a:r>
            <a:endParaRPr sz="105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393A"/>
              </a:buClr>
              <a:buSzPts val="1400"/>
              <a:buFont typeface="Trebuchet MS"/>
              <a:buNone/>
            </a:pPr>
            <a:endParaRPr sz="105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393A"/>
              </a:buClr>
              <a:buSzPts val="1100"/>
              <a:buFont typeface="Trebuchet MS"/>
              <a:buNone/>
            </a:pPr>
            <a:r>
              <a:rPr lang="sk" sz="1050" b="1" i="0" u="sng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netFOOD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je vytvoren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ý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a aplikovan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ý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na decentralizovanej a nez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vislej blockchain technol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ó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gii. </a:t>
            </a:r>
            <a:endParaRPr sz="105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393A"/>
              </a:buClr>
              <a:buSzPts val="1100"/>
              <a:buFont typeface="Trebuchet MS"/>
              <a:buNone/>
            </a:pP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Majite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om syst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mu netFOOD je spolo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č</a:t>
            </a:r>
            <a:r>
              <a:rPr lang="sk-SK" sz="1050" b="0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nosť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BioFutura, s.r.o. ktor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je z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rove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ň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poskytovate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om slu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ž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ieb syst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mu pre v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š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etky z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ú</a:t>
            </a:r>
            <a:r>
              <a:rPr lang="sk-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č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astnen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strany.</a:t>
            </a:r>
            <a:endParaRPr sz="105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393A"/>
              </a:buClr>
              <a:buSzPts val="1100"/>
              <a:buFont typeface="Trebuchet MS"/>
              <a:buNone/>
            </a:pP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č</a:t>
            </a:r>
            <a:r>
              <a:rPr lang="sk-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ť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v syst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me netFOOD 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je dobrovo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-SK" sz="1050" b="0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ná</a:t>
            </a:r>
            <a:r>
              <a:rPr lang="en-GB" sz="1050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sk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je </a:t>
            </a:r>
            <a:r>
              <a:rPr lang="en-GB" sz="1050" b="0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na</a:t>
            </a:r>
            <a:r>
              <a:rPr lang="en-GB" sz="1050" b="0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1050" b="0" i="0" u="none" strike="noStrike" cap="none" dirty="0" err="1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rozhodnut</a:t>
            </a:r>
            <a:r>
              <a:rPr lang="sk-SK" sz="1050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í  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objedn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vate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-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sk-SK" sz="1050" b="1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 akej šírke chce 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preukazova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ť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 p</a:t>
            </a:r>
            <a:r>
              <a:rPr lang="en-GB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ô</a:t>
            </a:r>
            <a:r>
              <a:rPr lang="sk" sz="1050" b="1" i="0" u="none" strike="noStrike" cap="none" dirty="0">
                <a:solidFill>
                  <a:srgbClr val="39393A"/>
                </a:solidFill>
                <a:latin typeface="Trebuchet MS"/>
                <a:ea typeface="Trebuchet MS"/>
                <a:cs typeface="Trebuchet MS"/>
                <a:sym typeface="Trebuchet MS"/>
              </a:rPr>
              <a:t>vod svojho produktu. </a:t>
            </a:r>
            <a:endParaRPr lang="sk" sz="1050" dirty="0">
              <a:solidFill>
                <a:srgbClr val="39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393A"/>
              </a:buClr>
              <a:buSzPts val="1100"/>
              <a:buFont typeface="Trebuchet MS"/>
              <a:buNone/>
            </a:pPr>
            <a:endParaRPr sz="1050" dirty="0"/>
          </a:p>
        </p:txBody>
      </p:sp>
      <p:pic>
        <p:nvPicPr>
          <p:cNvPr id="176" name="Google Shape;176;p36" descr="netfood-logo@2x-d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6"/>
          <p:cNvSpPr txBox="1"/>
          <p:nvPr/>
        </p:nvSpPr>
        <p:spPr>
          <a:xfrm>
            <a:off x="341086" y="275566"/>
            <a:ext cx="2119637" cy="373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2100"/>
              <a:buFont typeface="Trebuchet MS"/>
              <a:buNone/>
            </a:pPr>
            <a:r>
              <a:rPr lang="sk" sz="180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Čo je netFOOD? </a:t>
            </a:r>
            <a:endParaRPr sz="1800" dirty="0"/>
          </a:p>
        </p:txBody>
      </p:sp>
      <p:sp>
        <p:nvSpPr>
          <p:cNvPr id="178" name="Google Shape;178;p36"/>
          <p:cNvSpPr txBox="1"/>
          <p:nvPr/>
        </p:nvSpPr>
        <p:spPr>
          <a:xfrm>
            <a:off x="361949" y="3635037"/>
            <a:ext cx="8038200" cy="1429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en-GB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ubo</a:t>
            </a:r>
            <a:r>
              <a:rPr lang="en-GB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š</a:t>
            </a:r>
            <a:r>
              <a:rPr lang="sk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Mudr</a:t>
            </a:r>
            <a:r>
              <a:rPr lang="en-GB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k </a:t>
            </a:r>
            <a:r>
              <a:rPr lang="en-GB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sk-SK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team </a:t>
            </a:r>
            <a:r>
              <a:rPr lang="sk-SK" sz="1050" b="1" i="0" u="none" strike="noStrike" cap="none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netFOOD</a:t>
            </a:r>
            <a:endParaRPr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sk" sz="105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BioFutura, s.r.o.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en-GB" sz="1050" b="1" dirty="0">
                <a:solidFill>
                  <a:srgbClr val="3A393A"/>
                </a:solidFill>
                <a:latin typeface="Trebuchet MS"/>
                <a:sym typeface="Trebuchet MS"/>
              </a:rPr>
              <a:t>+421 902 965 122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en-GB" sz="1050" dirty="0">
                <a:solidFill>
                  <a:srgbClr val="3A393A"/>
                </a:solidFill>
                <a:latin typeface="Trebuchet MS"/>
                <a:sym typeface="Trebuchet MS"/>
              </a:rPr>
              <a:t>lubos.mudrak@biofutura.sk</a:t>
            </a:r>
            <a:endParaRPr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sk" sz="105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Žltá 2/F, 851 07 Bratislava, 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sk" sz="105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IČO 46953671, DIČ 2023679625</a:t>
            </a:r>
            <a:endParaRPr dirty="0"/>
          </a:p>
        </p:txBody>
      </p:sp>
      <p:sp>
        <p:nvSpPr>
          <p:cNvPr id="179" name="Google Shape;179;p36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5037" y="3914558"/>
            <a:ext cx="1714050" cy="64447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4"/>
          <p:cNvSpPr/>
          <p:nvPr/>
        </p:nvSpPr>
        <p:spPr>
          <a:xfrm>
            <a:off x="-5968" y="-296"/>
            <a:ext cx="2968701" cy="5144011"/>
          </a:xfrm>
          <a:prstGeom prst="rect">
            <a:avLst/>
          </a:prstGeom>
          <a:solidFill>
            <a:srgbClr val="53535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34" descr="netfood-logo@2x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607" y="2173604"/>
            <a:ext cx="1733551" cy="31432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4"/>
          <p:cNvSpPr txBox="1"/>
          <p:nvPr/>
        </p:nvSpPr>
        <p:spPr>
          <a:xfrm>
            <a:off x="560145" y="2596525"/>
            <a:ext cx="13557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rebuchet MS"/>
              <a:buNone/>
            </a:pPr>
            <a:r>
              <a:rPr lang="sk" sz="18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Partner</a:t>
            </a:r>
            <a:r>
              <a:rPr lang="en-GB" sz="1800" b="1" i="0" u="none" strike="noStrike" cap="none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</a:t>
            </a:r>
            <a:endParaRPr sz="1100" dirty="0">
              <a:solidFill>
                <a:schemeClr val="lt1"/>
              </a:solidFill>
            </a:endParaRPr>
          </a:p>
        </p:txBody>
      </p:sp>
      <p:pic>
        <p:nvPicPr>
          <p:cNvPr id="152" name="Google Shape;152;p34" descr="Obrázok 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5037" y="1092294"/>
            <a:ext cx="1733551" cy="19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4" descr="Obrázok 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27821" y="4016828"/>
            <a:ext cx="2140948" cy="440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4" descr="Obrázok 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66030" y="685717"/>
            <a:ext cx="878072" cy="10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4" descr="Obrázok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81191" y="2263947"/>
            <a:ext cx="1247751" cy="1000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245C92E6-6CAD-4813-8D45-3EF043BF18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5037" y="2366530"/>
            <a:ext cx="3028944" cy="7953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7"/>
          <p:cNvSpPr txBox="1"/>
          <p:nvPr/>
        </p:nvSpPr>
        <p:spPr>
          <a:xfrm>
            <a:off x="342898" y="952500"/>
            <a:ext cx="7739745" cy="31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400"/>
              <a:buFont typeface="+mj-lt"/>
              <a:buAutoNum type="arabicPeriod"/>
            </a:pP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Potravinov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bezpe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č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nos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ť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a doh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adate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nos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ť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p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ô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vodu potraviny</a:t>
            </a:r>
            <a:endParaRPr sz="1100" dirty="0"/>
          </a:p>
          <a:p>
            <a:pPr marL="342900" marR="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3A393A"/>
              </a:buClr>
              <a:buSzPts val="1400"/>
              <a:buFont typeface="+mj-lt"/>
              <a:buAutoNum type="arabicPeriod"/>
            </a:pP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Pr</a:t>
            </a:r>
            <a:r>
              <a:rPr lang="sk-SK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ed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ch</a:t>
            </a:r>
            <a:r>
              <a:rPr lang="sk-SK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ádzanie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sk-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eliminácia 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plytvani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potravinami </a:t>
            </a:r>
            <a:endParaRPr sz="1100" dirty="0"/>
          </a:p>
          <a:p>
            <a:pPr marL="342900" lvl="0" indent="-342900">
              <a:lnSpc>
                <a:spcPct val="120000"/>
              </a:lnSpc>
              <a:spcBef>
                <a:spcPts val="1800"/>
              </a:spcBef>
              <a:buClr>
                <a:srgbClr val="3A393A"/>
              </a:buClr>
              <a:buSzPts val="1400"/>
              <a:buFont typeface="+mj-lt"/>
              <a:buAutoNum type="arabicPeriod"/>
            </a:pPr>
            <a:r>
              <a:rPr lang="sk-SK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Podpora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lokálnych</a:t>
            </a:r>
            <a:r>
              <a:rPr lang="en-GB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výrobcov</a:t>
            </a:r>
            <a:r>
              <a:rPr lang="en-GB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zvýšená</a:t>
            </a:r>
            <a:r>
              <a:rPr lang="en-GB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</a:t>
            </a:r>
            <a:r>
              <a:rPr lang="en-GB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potravín</a:t>
            </a:r>
            <a:r>
              <a:rPr lang="en-GB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vo</a:t>
            </a:r>
            <a:r>
              <a:rPr lang="en-GB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verejnom</a:t>
            </a:r>
            <a:r>
              <a:rPr lang="en-GB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dirty="0" err="1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sektore</a:t>
            </a:r>
            <a:endParaRPr sz="1100" dirty="0"/>
          </a:p>
          <a:p>
            <a:pPr marL="342900" marR="0" lvl="0" indent="-3429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3A393A"/>
              </a:buClr>
              <a:buSzPts val="1400"/>
              <a:buFont typeface="+mj-lt"/>
              <a:buAutoNum type="arabicPeriod"/>
            </a:pP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Dlhodob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 udr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ž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ate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ľ</a:t>
            </a:r>
            <a:r>
              <a:rPr lang="sk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nos</a:t>
            </a:r>
            <a:r>
              <a:rPr lang="en-GB" sz="1400" b="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ť</a:t>
            </a:r>
            <a:endParaRPr sz="1100" dirty="0"/>
          </a:p>
        </p:txBody>
      </p:sp>
      <p:pic>
        <p:nvPicPr>
          <p:cNvPr id="185" name="Google Shape;185;p37" descr="netfood-logo@2x-d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7"/>
          <p:cNvSpPr txBox="1"/>
          <p:nvPr/>
        </p:nvSpPr>
        <p:spPr>
          <a:xfrm>
            <a:off x="341086" y="277200"/>
            <a:ext cx="13479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2100"/>
              <a:buFont typeface="Trebuchet MS"/>
              <a:buNone/>
            </a:pPr>
            <a:r>
              <a:rPr lang="sk" sz="1800" b="1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Naše ciele</a:t>
            </a:r>
            <a:endParaRPr sz="1800"/>
          </a:p>
        </p:txBody>
      </p:sp>
      <p:sp>
        <p:nvSpPr>
          <p:cNvPr id="187" name="Google Shape;187;p37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3" descr="netfood-logo@5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25" y="1925475"/>
            <a:ext cx="3725874" cy="6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3"/>
          <p:cNvSpPr txBox="1"/>
          <p:nvPr/>
        </p:nvSpPr>
        <p:spPr>
          <a:xfrm>
            <a:off x="2033393" y="2860924"/>
            <a:ext cx="3328981" cy="38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None/>
            </a:pPr>
            <a:r>
              <a:rPr lang="en-GB" sz="1200" b="1" i="0" u="none" strike="noStrike" cap="none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lang="sk-SK" sz="1200" b="1" i="0" u="none" strike="noStrike" cap="none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ôvod</a:t>
            </a:r>
            <a:endParaRPr sz="1200" dirty="0">
              <a:solidFill>
                <a:srgbClr val="AFC560"/>
              </a:solidFill>
            </a:endParaRPr>
          </a:p>
        </p:txBody>
      </p:sp>
      <p:sp>
        <p:nvSpPr>
          <p:cNvPr id="137" name="Google Shape;137;p33"/>
          <p:cNvSpPr/>
          <p:nvPr/>
        </p:nvSpPr>
        <p:spPr>
          <a:xfrm rot="5400000">
            <a:off x="-641850" y="2505903"/>
            <a:ext cx="1349400" cy="1317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33"/>
          <p:cNvPicPr preferRelativeResize="0"/>
          <p:nvPr/>
        </p:nvPicPr>
        <p:blipFill rotWithShape="1">
          <a:blip r:embed="rId4">
            <a:alphaModFix/>
          </a:blip>
          <a:srcRect l="21569" r="29685"/>
          <a:stretch/>
        </p:blipFill>
        <p:spPr>
          <a:xfrm>
            <a:off x="5362375" y="0"/>
            <a:ext cx="3781631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33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A28326F8-E2A3-4F44-8B7D-CF38BBDCD782}"/>
              </a:ext>
            </a:extLst>
          </p:cNvPr>
          <p:cNvSpPr/>
          <p:nvPr/>
        </p:nvSpPr>
        <p:spPr>
          <a:xfrm>
            <a:off x="1773350" y="3156965"/>
            <a:ext cx="3781631" cy="785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buClr>
                <a:srgbClr val="FFFFFF"/>
              </a:buClr>
              <a:buSzPts val="1500"/>
            </a:pPr>
            <a:r>
              <a:rPr lang="sk-SK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Pôvod potraviny je dôležitý.</a:t>
            </a:r>
          </a:p>
          <a:p>
            <a:pPr lvl="0">
              <a:lnSpc>
                <a:spcPct val="110000"/>
              </a:lnSpc>
              <a:buClr>
                <a:srgbClr val="FFFFFF"/>
              </a:buClr>
              <a:buSzPts val="1500"/>
            </a:pPr>
            <a:r>
              <a:rPr lang="sk-SK" b="1" dirty="0">
                <a:solidFill>
                  <a:srgbClr val="AFC560"/>
                </a:solidFill>
                <a:latin typeface="Trebuchet MS"/>
                <a:sym typeface="Trebuchet MS"/>
              </a:rPr>
              <a:t>Informovaný spotrebiteľ je najlepší kontrolný mechanizmus</a:t>
            </a:r>
            <a:endParaRPr lang="sk-SK" dirty="0">
              <a:solidFill>
                <a:srgbClr val="AFC560"/>
              </a:solidFill>
            </a:endParaRPr>
          </a:p>
        </p:txBody>
      </p:sp>
      <p:pic>
        <p:nvPicPr>
          <p:cNvPr id="12" name="Google Shape;140;p33">
            <a:extLst>
              <a:ext uri="{FF2B5EF4-FFF2-40B4-BE49-F238E27FC236}">
                <a16:creationId xmlns:a16="http://schemas.microsoft.com/office/drawing/2014/main" id="{DF004110-DC1D-4DE1-A024-29742F523F0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80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2;p33">
            <a:extLst>
              <a:ext uri="{FF2B5EF4-FFF2-40B4-BE49-F238E27FC236}">
                <a16:creationId xmlns:a16="http://schemas.microsoft.com/office/drawing/2014/main" id="{456C7D3E-1565-4622-867D-454AC30423A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11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864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/>
          <p:nvPr/>
        </p:nvSpPr>
        <p:spPr>
          <a:xfrm>
            <a:off x="0" y="3990106"/>
            <a:ext cx="9144000" cy="552414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3" name="Google Shape;193;p38"/>
          <p:cNvCxnSpPr/>
          <p:nvPr/>
        </p:nvCxnSpPr>
        <p:spPr>
          <a:xfrm>
            <a:off x="0" y="3931487"/>
            <a:ext cx="9144000" cy="1"/>
          </a:xfrm>
          <a:prstGeom prst="straightConnector1">
            <a:avLst/>
          </a:prstGeom>
          <a:noFill/>
          <a:ln w="41275" cap="flat" cmpd="sng">
            <a:solidFill>
              <a:srgbClr val="FFFFFF">
                <a:alpha val="89803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94" name="Google Shape;194;p38"/>
          <p:cNvCxnSpPr/>
          <p:nvPr/>
        </p:nvCxnSpPr>
        <p:spPr>
          <a:xfrm>
            <a:off x="0" y="4601138"/>
            <a:ext cx="9144000" cy="1"/>
          </a:xfrm>
          <a:prstGeom prst="straightConnector1">
            <a:avLst/>
          </a:prstGeom>
          <a:noFill/>
          <a:ln w="41275" cap="flat" cmpd="sng">
            <a:solidFill>
              <a:srgbClr val="FFFFFF">
                <a:alpha val="89803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6" name="Google Shape;196;p38"/>
          <p:cNvSpPr txBox="1"/>
          <p:nvPr/>
        </p:nvSpPr>
        <p:spPr>
          <a:xfrm>
            <a:off x="3783081" y="4765745"/>
            <a:ext cx="5005552" cy="1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600"/>
              <a:buFont typeface="Nunito"/>
              <a:buNone/>
            </a:pPr>
            <a:r>
              <a:rPr lang="sk" sz="600" b="0" i="0" strike="noStrike" cap="none" dirty="0">
                <a:solidFill>
                  <a:schemeClr val="tx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 : https://www.dobrenoviny.sk/c/164874/osn-vyhlasila-svetovy-den-bezpecnosti-potravin</a:t>
            </a:r>
            <a:endParaRPr sz="1100" dirty="0">
              <a:solidFill>
                <a:schemeClr val="tx1"/>
              </a:solidFill>
            </a:endParaRPr>
          </a:p>
        </p:txBody>
      </p:sp>
      <p:sp>
        <p:nvSpPr>
          <p:cNvPr id="197" name="Google Shape;197;p38"/>
          <p:cNvSpPr/>
          <p:nvPr/>
        </p:nvSpPr>
        <p:spPr>
          <a:xfrm>
            <a:off x="-5968" y="-296"/>
            <a:ext cx="7046926" cy="1268624"/>
          </a:xfrm>
          <a:prstGeom prst="rect">
            <a:avLst/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C56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AFC5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38" descr="Obrázok 4"/>
          <p:cNvPicPr preferRelativeResize="0"/>
          <p:nvPr/>
        </p:nvPicPr>
        <p:blipFill rotWithShape="1">
          <a:blip r:embed="rId4">
            <a:alphaModFix/>
          </a:blip>
          <a:srcRect l="20575" r="312"/>
          <a:stretch/>
        </p:blipFill>
        <p:spPr>
          <a:xfrm>
            <a:off x="6889530" y="8"/>
            <a:ext cx="2254469" cy="126813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8"/>
          <p:cNvSpPr txBox="1">
            <a:spLocks noGrp="1"/>
          </p:cNvSpPr>
          <p:nvPr>
            <p:ph type="title"/>
          </p:nvPr>
        </p:nvSpPr>
        <p:spPr>
          <a:xfrm>
            <a:off x="365285" y="70598"/>
            <a:ext cx="6120000" cy="8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rebuchet MS"/>
              <a:buNone/>
            </a:pPr>
            <a:r>
              <a:rPr lang="sk" sz="28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‘</a:t>
            </a:r>
            <a:r>
              <a:rPr lang="en-GB" sz="28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</a:t>
            </a:r>
            <a:r>
              <a:rPr lang="sk-SK" sz="2800" b="1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ezpečnosť</a:t>
            </a:r>
            <a:r>
              <a:rPr lang="sk-SK" sz="28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je vecou každého</a:t>
            </a:r>
            <a:r>
              <a:rPr lang="sk" sz="28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’</a:t>
            </a:r>
            <a:endParaRPr sz="2800" dirty="0"/>
          </a:p>
        </p:txBody>
      </p:sp>
      <p:sp>
        <p:nvSpPr>
          <p:cNvPr id="200" name="Google Shape;200;p38"/>
          <p:cNvSpPr txBox="1"/>
          <p:nvPr/>
        </p:nvSpPr>
        <p:spPr>
          <a:xfrm>
            <a:off x="930031" y="752474"/>
            <a:ext cx="5009661" cy="38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Trebuchet MS"/>
              <a:buNone/>
            </a:pPr>
            <a:r>
              <a:rPr lang="sk" sz="16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OSN  06/2019</a:t>
            </a:r>
            <a:r>
              <a:rPr lang="sk" b="0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sk-SK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vy</a:t>
            </a:r>
            <a:r>
              <a:rPr lang="sk-SK" b="0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hlásila Svetový deň bezpečnosti potravín  </a:t>
            </a:r>
            <a:endParaRPr dirty="0"/>
          </a:p>
        </p:txBody>
      </p:sp>
      <p:sp>
        <p:nvSpPr>
          <p:cNvPr id="201" name="Google Shape;201;p38"/>
          <p:cNvSpPr txBox="1"/>
          <p:nvPr/>
        </p:nvSpPr>
        <p:spPr>
          <a:xfrm>
            <a:off x="96008" y="1462632"/>
            <a:ext cx="8951983" cy="3109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r>
              <a:rPr lang="en-GB" sz="1200" dirty="0" err="1">
                <a:latin typeface="Calibri" panose="020F0502020204030204" pitchFamily="34" charset="0"/>
              </a:rPr>
              <a:t>Ako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ďalej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zdôraznila</a:t>
            </a:r>
            <a:r>
              <a:rPr lang="en-GB" sz="1200" dirty="0">
                <a:latin typeface="Calibri" panose="020F0502020204030204" pitchFamily="34" charset="0"/>
              </a:rPr>
              <a:t> OSN </a:t>
            </a:r>
            <a:r>
              <a:rPr lang="en-GB" sz="1200" dirty="0" err="1">
                <a:latin typeface="Calibri" panose="020F0502020204030204" pitchFamily="34" charset="0"/>
              </a:rPr>
              <a:t>na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svojej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webovej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stránke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spôsob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akým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potraviny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vyrábajú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skladujú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spracovávajú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pripravujú</a:t>
            </a:r>
            <a:r>
              <a:rPr lang="en-GB" sz="1200" dirty="0">
                <a:latin typeface="Calibri" panose="020F0502020204030204" pitchFamily="34" charset="0"/>
              </a:rPr>
              <a:t> a </a:t>
            </a:r>
            <a:r>
              <a:rPr lang="en-GB" sz="1200" dirty="0" err="1">
                <a:latin typeface="Calibri" panose="020F0502020204030204" pitchFamily="34" charset="0"/>
              </a:rPr>
              <a:t>napokon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aj</a:t>
            </a:r>
            <a:r>
              <a:rPr lang="sk-SK" sz="1200" dirty="0">
                <a:latin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</a:rPr>
              <a:t>konzumujú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sa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priamo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týka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zdravia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každého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človeka</a:t>
            </a:r>
            <a:r>
              <a:rPr lang="en-GB" sz="1200" dirty="0">
                <a:latin typeface="Calibri" panose="020F0502020204030204" pitchFamily="34" charset="0"/>
              </a:rPr>
              <a:t>. Preto je </a:t>
            </a:r>
            <a:r>
              <a:rPr lang="en-GB" sz="1200" dirty="0" err="1">
                <a:latin typeface="Calibri" panose="020F0502020204030204" pitchFamily="34" charset="0"/>
              </a:rPr>
              <a:t>nevyhnutné</a:t>
            </a:r>
            <a:r>
              <a:rPr lang="en-GB" sz="1200" dirty="0">
                <a:latin typeface="Calibri" panose="020F0502020204030204" pitchFamily="34" charset="0"/>
              </a:rPr>
              <a:t>,</a:t>
            </a:r>
            <a:r>
              <a:rPr lang="sk-SK" sz="1200" dirty="0">
                <a:latin typeface="Calibri" panose="020F0502020204030204" pitchFamily="34" charset="0"/>
              </a:rPr>
              <a:t> </a:t>
            </a:r>
            <a:r>
              <a:rPr lang="en-GB" sz="1200" dirty="0">
                <a:latin typeface="Calibri" panose="020F0502020204030204" pitchFamily="34" charset="0"/>
              </a:rPr>
              <a:t>aby </a:t>
            </a:r>
            <a:r>
              <a:rPr lang="en-GB" sz="1200" dirty="0" err="1">
                <a:latin typeface="Calibri" panose="020F0502020204030204" pitchFamily="34" charset="0"/>
              </a:rPr>
              <a:t>vlády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medzinárodné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organizácie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vedecké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kruhy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súkromný</a:t>
            </a:r>
            <a:r>
              <a:rPr lang="sk-SK" sz="1200" dirty="0">
                <a:latin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</a:rPr>
              <a:t>sektor</a:t>
            </a:r>
            <a:r>
              <a:rPr lang="en-GB" sz="1200" dirty="0">
                <a:latin typeface="Calibri" panose="020F0502020204030204" pitchFamily="34" charset="0"/>
              </a:rPr>
              <a:t> a </a:t>
            </a:r>
            <a:r>
              <a:rPr lang="en-GB" sz="1200" dirty="0" err="1">
                <a:latin typeface="Calibri" panose="020F0502020204030204" pitchFamily="34" charset="0"/>
              </a:rPr>
              <a:t>občianska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spoločnosť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zaistili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bezpečnosť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potravín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tým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že</a:t>
            </a:r>
            <a:r>
              <a:rPr lang="en-GB" sz="1200" dirty="0">
                <a:latin typeface="Calibri" panose="020F0502020204030204" pitchFamily="34" charset="0"/>
              </a:rPr>
              <a:t>:</a:t>
            </a:r>
            <a:endParaRPr lang="sk-SK" sz="1200" dirty="0">
              <a:latin typeface="Calibri" panose="020F0502020204030204" pitchFamily="34" charset="0"/>
            </a:endParaRPr>
          </a:p>
          <a:p>
            <a:endParaRPr lang="en-GB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 err="1">
                <a:latin typeface="Calibri" panose="020F0502020204030204" pitchFamily="34" charset="0"/>
              </a:rPr>
              <a:t>dohodnú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normách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potravinovej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bezpečnosti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svetovej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úrovni</a:t>
            </a:r>
            <a:r>
              <a:rPr lang="en-GB" sz="1200" dirty="0">
                <a:latin typeface="Calibri" panose="020F0502020204030204" pitchFamily="34" charset="0"/>
              </a:rPr>
              <a:t>;</a:t>
            </a:r>
            <a:endParaRPr lang="sk-SK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 err="1">
                <a:latin typeface="Calibri" panose="020F0502020204030204" pitchFamily="34" charset="0"/>
              </a:rPr>
              <a:t>vytvoria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regulované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systémy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kontrol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potravín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tak</a:t>
            </a:r>
            <a:r>
              <a:rPr lang="en-GB" sz="1200" dirty="0">
                <a:latin typeface="Calibri" panose="020F0502020204030204" pitchFamily="34" charset="0"/>
              </a:rPr>
              <a:t>, aby </a:t>
            </a:r>
            <a:r>
              <a:rPr lang="en-GB" sz="1200" dirty="0" err="1">
                <a:latin typeface="Calibri" panose="020F0502020204030204" pitchFamily="34" charset="0"/>
              </a:rPr>
              <a:t>boli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účinné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vrátane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pripravenosti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mimoriadne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situácie</a:t>
            </a:r>
            <a:r>
              <a:rPr lang="en-GB" sz="1200" dirty="0">
                <a:latin typeface="Calibri" panose="020F0502020204030204" pitchFamily="34" charset="0"/>
              </a:rPr>
              <a:t> a </a:t>
            </a:r>
            <a:r>
              <a:rPr lang="en-GB" sz="1200" dirty="0" err="1">
                <a:latin typeface="Calibri" panose="020F0502020204030204" pitchFamily="34" charset="0"/>
              </a:rPr>
              <a:t>schopnosti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nereagovať</a:t>
            </a:r>
            <a:r>
              <a:rPr lang="en-GB" sz="1200" dirty="0">
                <a:latin typeface="Calibri" panose="020F0502020204030204" pitchFamily="34" charset="0"/>
              </a:rPr>
              <a:t>;</a:t>
            </a:r>
            <a:endParaRPr lang="sk-SK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 err="1">
                <a:latin typeface="Calibri" panose="020F0502020204030204" pitchFamily="34" charset="0"/>
              </a:rPr>
              <a:t>zaistí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prístup</a:t>
            </a:r>
            <a:r>
              <a:rPr lang="en-GB" sz="1200" dirty="0">
                <a:latin typeface="Calibri" panose="020F0502020204030204" pitchFamily="34" charset="0"/>
              </a:rPr>
              <a:t> k </a:t>
            </a:r>
            <a:r>
              <a:rPr lang="en-GB" sz="1200" dirty="0" err="1">
                <a:latin typeface="Calibri" panose="020F0502020204030204" pitchFamily="34" charset="0"/>
              </a:rPr>
              <a:t>pitnej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vode</a:t>
            </a:r>
            <a:r>
              <a:rPr lang="en-GB" sz="1200" dirty="0">
                <a:latin typeface="Calibri" panose="020F0502020204030204" pitchFamily="34" charset="0"/>
              </a:rPr>
              <a:t>;</a:t>
            </a:r>
            <a:endParaRPr lang="sk-SK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 err="1">
                <a:latin typeface="Calibri" panose="020F0502020204030204" pitchFamily="34" charset="0"/>
              </a:rPr>
              <a:t>budú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uplatňovať</a:t>
            </a:r>
            <a:r>
              <a:rPr lang="en-GB" sz="1200" dirty="0">
                <a:latin typeface="Calibri" panose="020F0502020204030204" pitchFamily="34" charset="0"/>
              </a:rPr>
              <a:t> a </a:t>
            </a:r>
            <a:r>
              <a:rPr lang="en-GB" sz="1200" dirty="0" err="1">
                <a:latin typeface="Calibri" panose="020F0502020204030204" pitchFamily="34" charset="0"/>
              </a:rPr>
              <a:t>dodržiavať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správne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praktiky</a:t>
            </a:r>
            <a:r>
              <a:rPr lang="en-GB" sz="1200" dirty="0">
                <a:latin typeface="Calibri" panose="020F0502020204030204" pitchFamily="34" charset="0"/>
              </a:rPr>
              <a:t> v </a:t>
            </a:r>
            <a:r>
              <a:rPr lang="en-GB" sz="1200" dirty="0" err="1">
                <a:latin typeface="Calibri" panose="020F0502020204030204" pitchFamily="34" charset="0"/>
              </a:rPr>
              <a:t>pôdohospodárstve</a:t>
            </a:r>
            <a:r>
              <a:rPr lang="en-GB" sz="1200" dirty="0">
                <a:latin typeface="Calibri" panose="020F0502020204030204" pitchFamily="34" charset="0"/>
              </a:rPr>
              <a:t> (</a:t>
            </a:r>
            <a:r>
              <a:rPr lang="en-GB" sz="1200" dirty="0" err="1">
                <a:latin typeface="Calibri" panose="020F0502020204030204" pitchFamily="34" charset="0"/>
              </a:rPr>
              <a:t>pôdnom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vodnom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chovnom</a:t>
            </a:r>
            <a:r>
              <a:rPr lang="en-GB" sz="1200" dirty="0">
                <a:latin typeface="Calibri" panose="020F0502020204030204" pitchFamily="34" charset="0"/>
              </a:rPr>
              <a:t>, </a:t>
            </a:r>
            <a:r>
              <a:rPr lang="en-GB" sz="1200" dirty="0" err="1">
                <a:latin typeface="Calibri" panose="020F0502020204030204" pitchFamily="34" charset="0"/>
              </a:rPr>
              <a:t>pestovaní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ustríc</a:t>
            </a:r>
            <a:r>
              <a:rPr lang="en-GB" sz="1200" dirty="0">
                <a:latin typeface="Calibri" panose="020F0502020204030204" pitchFamily="34" charset="0"/>
              </a:rPr>
              <a:t>);</a:t>
            </a:r>
            <a:endParaRPr lang="sk-SK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1" dirty="0" err="1">
                <a:latin typeface="Calibri" panose="020F0502020204030204" pitchFamily="34" charset="0"/>
              </a:rPr>
              <a:t>posilní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sa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používanie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systémov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riadenia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potravinovej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bezpečnosti</a:t>
            </a:r>
            <a:r>
              <a:rPr lang="en-GB" sz="1200" b="1" dirty="0">
                <a:latin typeface="Calibri" panose="020F0502020204030204" pitchFamily="34" charset="0"/>
              </a:rPr>
              <a:t> v </a:t>
            </a:r>
            <a:r>
              <a:rPr lang="en-GB" sz="1200" b="1" dirty="0" err="1">
                <a:latin typeface="Calibri" panose="020F0502020204030204" pitchFamily="34" charset="0"/>
              </a:rPr>
              <a:t>potravinárskom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priemysle</a:t>
            </a:r>
            <a:r>
              <a:rPr lang="en-GB" sz="1200" b="1" dirty="0">
                <a:latin typeface="Calibri" panose="020F0502020204030204" pitchFamily="34" charset="0"/>
              </a:rPr>
              <a:t>;</a:t>
            </a:r>
            <a:endParaRPr lang="sk-SK" sz="1200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1" dirty="0" err="1">
                <a:latin typeface="Calibri" panose="020F0502020204030204" pitchFamily="34" charset="0"/>
              </a:rPr>
              <a:t>posilnia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sa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sk-SK" sz="1200" b="1" dirty="0">
                <a:latin typeface="Calibri" panose="020F0502020204030204" pitchFamily="34" charset="0"/>
              </a:rPr>
              <a:t>kompetencie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spotrebiteľov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tak</a:t>
            </a:r>
            <a:r>
              <a:rPr lang="en-GB" sz="1200" b="1" dirty="0">
                <a:latin typeface="Calibri" panose="020F0502020204030204" pitchFamily="34" charset="0"/>
              </a:rPr>
              <a:t>, aby o </a:t>
            </a:r>
            <a:r>
              <a:rPr lang="en-GB" sz="1200" b="1" dirty="0" err="1">
                <a:latin typeface="Calibri" panose="020F0502020204030204" pitchFamily="34" charset="0"/>
              </a:rPr>
              <a:t>výbere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potravín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mohli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rozhodovať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len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informovaní</a:t>
            </a:r>
            <a:r>
              <a:rPr lang="en-GB" sz="1200" b="1" dirty="0">
                <a:latin typeface="Calibri" panose="020F0502020204030204" pitchFamily="34" charset="0"/>
              </a:rPr>
              <a:t> - a </a:t>
            </a:r>
            <a:r>
              <a:rPr lang="en-GB" sz="1200" b="1" dirty="0" err="1">
                <a:latin typeface="Calibri" panose="020F0502020204030204" pitchFamily="34" charset="0"/>
              </a:rPr>
              <a:t>tí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budú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siahať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len</a:t>
            </a:r>
            <a:r>
              <a:rPr lang="en-GB" sz="1200" b="1" dirty="0">
                <a:latin typeface="Calibri" panose="020F0502020204030204" pitchFamily="34" charset="0"/>
              </a:rPr>
              <a:t> po </a:t>
            </a:r>
            <a:r>
              <a:rPr lang="en-GB" sz="1200" b="1" dirty="0" err="1">
                <a:latin typeface="Calibri" panose="020F0502020204030204" pitchFamily="34" charset="0"/>
              </a:rPr>
              <a:t>potravinách</a:t>
            </a:r>
            <a:r>
              <a:rPr lang="en-GB" sz="1200" b="1" dirty="0">
                <a:latin typeface="Calibri" panose="020F0502020204030204" pitchFamily="34" charset="0"/>
              </a:rPr>
              <a:t> </a:t>
            </a:r>
            <a:r>
              <a:rPr lang="en-GB" sz="1200" b="1" dirty="0" err="1">
                <a:latin typeface="Calibri" panose="020F0502020204030204" pitchFamily="34" charset="0"/>
              </a:rPr>
              <a:t>zdravých</a:t>
            </a:r>
            <a:r>
              <a:rPr lang="en-GB" sz="1200" b="1" dirty="0">
                <a:latin typeface="Calibri" panose="020F0502020204030204" pitchFamily="34" charset="0"/>
              </a:rPr>
              <a:t>.</a:t>
            </a:r>
            <a:endParaRPr lang="en-GB" sz="1200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sk-SK" sz="1200" dirty="0">
              <a:latin typeface="Calibri" panose="020F0502020204030204" pitchFamily="34" charset="0"/>
            </a:endParaRPr>
          </a:p>
          <a:p>
            <a:r>
              <a:rPr lang="en-GB" sz="1200" dirty="0">
                <a:latin typeface="Calibri" panose="020F0502020204030204" pitchFamily="34" charset="0"/>
              </a:rPr>
              <a:t>V </a:t>
            </a:r>
            <a:r>
              <a:rPr lang="en-GB" sz="1200" dirty="0" err="1">
                <a:latin typeface="Calibri" panose="020F0502020204030204" pitchFamily="34" charset="0"/>
              </a:rPr>
              <a:t>súčasnosti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Komisia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potravinového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kódexu</a:t>
            </a:r>
            <a:r>
              <a:rPr lang="en-GB" sz="1200" dirty="0">
                <a:latin typeface="Calibri" panose="020F0502020204030204" pitchFamily="34" charset="0"/>
              </a:rPr>
              <a:t> (Codex Alimentarius), </a:t>
            </a:r>
            <a:r>
              <a:rPr lang="en-GB" sz="1200" dirty="0" err="1">
                <a:latin typeface="Calibri" panose="020F0502020204030204" pitchFamily="34" charset="0"/>
              </a:rPr>
              <a:t>ktorú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spoločne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zostavili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Organizácia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Spojených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národov</a:t>
            </a:r>
            <a:r>
              <a:rPr lang="en-GB" sz="1200" dirty="0">
                <a:latin typeface="Calibri" panose="020F0502020204030204" pitchFamily="34" charset="0"/>
              </a:rPr>
              <a:t> pre</a:t>
            </a:r>
            <a:r>
              <a:rPr lang="sk-SK" sz="1200" dirty="0">
                <a:latin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</a:rPr>
              <a:t>poľnohospodárstvo</a:t>
            </a:r>
            <a:r>
              <a:rPr lang="en-GB" sz="1200" dirty="0">
                <a:latin typeface="Calibri" panose="020F0502020204030204" pitchFamily="34" charset="0"/>
              </a:rPr>
              <a:t> a </a:t>
            </a:r>
            <a:r>
              <a:rPr lang="en-GB" sz="1200" dirty="0" err="1">
                <a:latin typeface="Calibri" panose="020F0502020204030204" pitchFamily="34" charset="0"/>
              </a:rPr>
              <a:t>výživu</a:t>
            </a:r>
            <a:r>
              <a:rPr lang="en-GB" sz="1200" dirty="0">
                <a:latin typeface="Calibri" panose="020F0502020204030204" pitchFamily="34" charset="0"/>
              </a:rPr>
              <a:t> (FAO a </a:t>
            </a:r>
            <a:r>
              <a:rPr lang="en-GB" sz="1200" dirty="0" err="1">
                <a:latin typeface="Calibri" panose="020F0502020204030204" pitchFamily="34" charset="0"/>
              </a:rPr>
              <a:t>Svetová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zdravotnícka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organizácia</a:t>
            </a:r>
            <a:r>
              <a:rPr lang="en-GB" sz="1200" dirty="0">
                <a:latin typeface="Calibri" panose="020F0502020204030204" pitchFamily="34" charset="0"/>
              </a:rPr>
              <a:t> (WHO), </a:t>
            </a:r>
            <a:r>
              <a:rPr lang="en-GB" sz="1200" dirty="0" err="1">
                <a:latin typeface="Calibri" panose="020F0502020204030204" pitchFamily="34" charset="0"/>
              </a:rPr>
              <a:t>zohráva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výraznú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úlohu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pri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vypracovávaní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medzinárodných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noriem</a:t>
            </a:r>
            <a:r>
              <a:rPr lang="sk-SK" sz="1200" dirty="0">
                <a:latin typeface="Calibri" panose="020F0502020204030204" pitchFamily="34" charset="0"/>
              </a:rPr>
              <a:t> </a:t>
            </a:r>
            <a:r>
              <a:rPr lang="en-GB" sz="1200" dirty="0">
                <a:latin typeface="Calibri" panose="020F0502020204030204" pitchFamily="34" charset="0"/>
              </a:rPr>
              <a:t>pre </a:t>
            </a:r>
            <a:r>
              <a:rPr lang="en-GB" sz="1200" dirty="0" err="1">
                <a:latin typeface="Calibri" panose="020F0502020204030204" pitchFamily="34" charset="0"/>
              </a:rPr>
              <a:t>potraviny</a:t>
            </a:r>
            <a:r>
              <a:rPr lang="en-GB" sz="1200" dirty="0">
                <a:latin typeface="Calibri" panose="020F0502020204030204" pitchFamily="34" charset="0"/>
              </a:rPr>
              <a:t> s </a:t>
            </a:r>
            <a:r>
              <a:rPr lang="en-GB" sz="1200" dirty="0" err="1">
                <a:latin typeface="Calibri" panose="020F0502020204030204" pitchFamily="34" charset="0"/>
              </a:rPr>
              <a:t>cieľom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chrániť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zdravie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spotrebiteľov</a:t>
            </a:r>
            <a:r>
              <a:rPr lang="en-GB" sz="1200" dirty="0">
                <a:latin typeface="Calibri" panose="020F0502020204030204" pitchFamily="34" charset="0"/>
              </a:rPr>
              <a:t> a </a:t>
            </a:r>
            <a:r>
              <a:rPr lang="en-GB" sz="1200" dirty="0" err="1">
                <a:latin typeface="Calibri" panose="020F0502020204030204" pitchFamily="34" charset="0"/>
              </a:rPr>
              <a:t>zabezpečiť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riadne</a:t>
            </a:r>
            <a:r>
              <a:rPr lang="en-GB" sz="1200" dirty="0">
                <a:latin typeface="Calibri" panose="020F0502020204030204" pitchFamily="34" charset="0"/>
              </a:rPr>
              <a:t> </a:t>
            </a:r>
            <a:r>
              <a:rPr lang="en-GB" sz="1200" dirty="0" err="1">
                <a:latin typeface="Calibri" panose="020F0502020204030204" pitchFamily="34" charset="0"/>
              </a:rPr>
              <a:t>praktiky</a:t>
            </a:r>
            <a:r>
              <a:rPr lang="en-GB" sz="1200" dirty="0">
                <a:latin typeface="Calibri" panose="020F0502020204030204" pitchFamily="34" charset="0"/>
              </a:rPr>
              <a:t> v </a:t>
            </a:r>
            <a:r>
              <a:rPr lang="en-GB" sz="1200" dirty="0" err="1">
                <a:latin typeface="Calibri" panose="020F0502020204030204" pitchFamily="34" charset="0"/>
              </a:rPr>
              <a:t>obchode</a:t>
            </a:r>
            <a:r>
              <a:rPr lang="en-GB" sz="1200" dirty="0">
                <a:latin typeface="Calibri" panose="020F0502020204030204" pitchFamily="34" charset="0"/>
              </a:rPr>
              <a:t> s </a:t>
            </a:r>
            <a:r>
              <a:rPr lang="en-GB" sz="1200" dirty="0" err="1">
                <a:latin typeface="Calibri" panose="020F0502020204030204" pitchFamily="34" charset="0"/>
              </a:rPr>
              <a:t>potravinami</a:t>
            </a:r>
            <a:r>
              <a:rPr lang="en-GB" sz="1200" dirty="0">
                <a:latin typeface="Calibri" panose="020F0502020204030204" pitchFamily="34" charset="0"/>
              </a:rPr>
              <a:t>.</a:t>
            </a:r>
            <a:endParaRPr lang="en-GB" sz="12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3" descr="netfood-logo@5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25" y="1925475"/>
            <a:ext cx="3725874" cy="6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3"/>
          <p:cNvSpPr txBox="1"/>
          <p:nvPr/>
        </p:nvSpPr>
        <p:spPr>
          <a:xfrm>
            <a:off x="2952571" y="2860924"/>
            <a:ext cx="2409803" cy="38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None/>
            </a:pPr>
            <a:r>
              <a:rPr lang="en-GB" sz="1200" b="1" i="0" u="none" strike="noStrike" cap="none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lang="sk-SK" sz="1200" b="1" i="0" u="none" strike="noStrike" cap="none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odpora</a:t>
            </a:r>
            <a:endParaRPr sz="1200" dirty="0">
              <a:solidFill>
                <a:srgbClr val="AFC560"/>
              </a:solidFill>
            </a:endParaRPr>
          </a:p>
        </p:txBody>
      </p:sp>
      <p:sp>
        <p:nvSpPr>
          <p:cNvPr id="137" name="Google Shape;137;p33"/>
          <p:cNvSpPr/>
          <p:nvPr/>
        </p:nvSpPr>
        <p:spPr>
          <a:xfrm rot="5400000">
            <a:off x="-641850" y="2505903"/>
            <a:ext cx="1349400" cy="1317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33"/>
          <p:cNvPicPr preferRelativeResize="0"/>
          <p:nvPr/>
        </p:nvPicPr>
        <p:blipFill rotWithShape="1">
          <a:blip r:embed="rId4">
            <a:alphaModFix/>
          </a:blip>
          <a:srcRect l="21569" r="29685"/>
          <a:stretch/>
        </p:blipFill>
        <p:spPr>
          <a:xfrm>
            <a:off x="5362375" y="0"/>
            <a:ext cx="3781631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80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7A5EDF7F-EA94-4A7F-958E-06CEE081A324}"/>
              </a:ext>
            </a:extLst>
          </p:cNvPr>
          <p:cNvSpPr/>
          <p:nvPr/>
        </p:nvSpPr>
        <p:spPr>
          <a:xfrm>
            <a:off x="1151076" y="324694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Podpora lokálnych výrobcov-farmárov znamená čerstvé potraviny pre spotrebiteľa a regionálny rozvoj</a:t>
            </a:r>
            <a:endParaRPr lang="en-GB" dirty="0"/>
          </a:p>
        </p:txBody>
      </p:sp>
      <p:pic>
        <p:nvPicPr>
          <p:cNvPr id="12" name="Google Shape;139;p33">
            <a:extLst>
              <a:ext uri="{FF2B5EF4-FFF2-40B4-BE49-F238E27FC236}">
                <a16:creationId xmlns:a16="http://schemas.microsoft.com/office/drawing/2014/main" id="{5C588C24-7BC1-49F3-BDA3-EA66509D8D5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33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2;p33">
            <a:extLst>
              <a:ext uri="{FF2B5EF4-FFF2-40B4-BE49-F238E27FC236}">
                <a16:creationId xmlns:a16="http://schemas.microsoft.com/office/drawing/2014/main" id="{79C438D2-A52E-4A2F-B1D5-1B3D06A91AF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11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745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/>
          <p:nvPr/>
        </p:nvSpPr>
        <p:spPr>
          <a:xfrm>
            <a:off x="184346" y="436680"/>
            <a:ext cx="5147376" cy="250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200"/>
              <a:buFont typeface="Trebuchet MS"/>
              <a:buNone/>
            </a:pPr>
            <a:r>
              <a:rPr lang="sk" sz="1200" b="1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Čo je národný potravinový katalóg?</a:t>
            </a:r>
            <a:endParaRPr sz="11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200"/>
              <a:buFont typeface="Trebuchet MS"/>
              <a:buNone/>
            </a:pPr>
            <a:endParaRPr sz="1200" b="1" i="0" u="none" strike="noStrike" cap="none" dirty="0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sk" sz="90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Národný potravinový katalóg (ďalej len“NPK”) je súborom nástrojov na jednoduchý nákup kvalitných a bezpečných potravín od kvalifikovaných dodávateľov a so zárukou dodržania nastavených štandardov, za ekonomicky najvýhodnejších podmienok.</a:t>
            </a:r>
            <a:endParaRPr sz="11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endParaRPr sz="900" i="0" u="none" strike="noStrike" cap="none" dirty="0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None/>
            </a:pPr>
            <a:r>
              <a:rPr lang="sk" sz="900" i="0" u="none" strike="noStrike" cap="none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NPK katalógovým spôsobom kumuluje všetky ponuky kvalitných produktov od kvalifikovaných dodávateľov a funguje ako katalóg, z ktorého je možné nakupovať ako v e-shope. Je členený komoditne, časovo a územne, určený primárne pre subjekty nakupujúce potraviny za verejné zdroje a tvorený na základe priebežného prieskumu trhu.</a:t>
            </a:r>
            <a:endParaRPr sz="11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7" name="Google Shape;297;p46"/>
          <p:cNvSpPr txBox="1"/>
          <p:nvPr/>
        </p:nvSpPr>
        <p:spPr>
          <a:xfrm>
            <a:off x="1360993" y="4765745"/>
            <a:ext cx="7389541" cy="1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600"/>
              <a:buFont typeface="Nunito"/>
              <a:buNone/>
            </a:pPr>
            <a:r>
              <a:rPr lang="sk" sz="600" b="0" i="0" u="none" strike="noStrike" cap="none">
                <a:solidFill>
                  <a:srgbClr val="807777"/>
                </a:solidFill>
                <a:latin typeface="Nunito"/>
                <a:ea typeface="Nunito"/>
                <a:cs typeface="Nunito"/>
                <a:sym typeface="Nunito"/>
              </a:rPr>
              <a:t>Zdroj: www.npkinfo.sk</a:t>
            </a:r>
            <a:endParaRPr sz="1100"/>
          </a:p>
        </p:txBody>
      </p:sp>
      <p:sp>
        <p:nvSpPr>
          <p:cNvPr id="298" name="Google Shape;298;p46"/>
          <p:cNvSpPr txBox="1"/>
          <p:nvPr/>
        </p:nvSpPr>
        <p:spPr>
          <a:xfrm>
            <a:off x="184346" y="2682444"/>
            <a:ext cx="8482916" cy="1658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85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Char char="-"/>
            </a:pPr>
            <a:r>
              <a:rPr lang="sk" sz="900" b="1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Prostredníctvom NPK je možné nakúpiť potraviny a služby spojené so stravovaním, ktoré sú v ňom ponúkané.</a:t>
            </a:r>
            <a:endParaRPr sz="11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285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Trebuchet MS"/>
              <a:buChar char="-"/>
            </a:pPr>
            <a:r>
              <a:rPr lang="sk" sz="900" b="1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Prostredníctvom NPK môže predávať každý dodávateľ, právnická alebo fyzická osoba – podnikateľ, ktorý ponúka potraviny a stravovacie služby.</a:t>
            </a:r>
            <a:endParaRPr sz="11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900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Cieľom NPK je poskytnúť kupujúcim pestrú paletu potravín s vysokými kritériami bezpečnosti, kvality a výživovej hodnoty, ktoré si budú môcť pohodlne, flexibilne a priamo objednávať v požadovanom množstve a frekvencii.</a:t>
            </a:r>
            <a:endParaRPr sz="11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53E048FD-DF5D-461D-94FF-FA80A1FBD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570" y="932960"/>
            <a:ext cx="3790043" cy="1776165"/>
          </a:xfrm>
          <a:prstGeom prst="rect">
            <a:avLst/>
          </a:prstGeom>
        </p:spPr>
      </p:pic>
      <p:pic>
        <p:nvPicPr>
          <p:cNvPr id="8" name="Google Shape;211;p39" descr="netfood-logo@2x-dark.png">
            <a:extLst>
              <a:ext uri="{FF2B5EF4-FFF2-40B4-BE49-F238E27FC236}">
                <a16:creationId xmlns:a16="http://schemas.microsoft.com/office/drawing/2014/main" id="{934B1D50-DD18-4292-B2C1-0885A98344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600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3" descr="netfood-logo@5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25" y="1925475"/>
            <a:ext cx="3725874" cy="6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3"/>
          <p:cNvSpPr/>
          <p:nvPr/>
        </p:nvSpPr>
        <p:spPr>
          <a:xfrm rot="5400000">
            <a:off x="-641850" y="2505903"/>
            <a:ext cx="1349400" cy="1317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33"/>
          <p:cNvPicPr preferRelativeResize="0"/>
          <p:nvPr/>
        </p:nvPicPr>
        <p:blipFill rotWithShape="1">
          <a:blip r:embed="rId4">
            <a:alphaModFix/>
          </a:blip>
          <a:srcRect l="21569" r="29685"/>
          <a:stretch/>
        </p:blipFill>
        <p:spPr>
          <a:xfrm>
            <a:off x="5362375" y="0"/>
            <a:ext cx="378163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3"/>
          <p:cNvSpPr txBox="1"/>
          <p:nvPr/>
        </p:nvSpPr>
        <p:spPr>
          <a:xfrm>
            <a:off x="4015672" y="2866409"/>
            <a:ext cx="1077536" cy="38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None/>
            </a:pPr>
            <a:r>
              <a:rPr lang="sk-SK" sz="1200" b="1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NEplytvanie</a:t>
            </a:r>
            <a:endParaRPr sz="1200" dirty="0">
              <a:solidFill>
                <a:srgbClr val="AFC560"/>
              </a:solidFill>
            </a:endParaRPr>
          </a:p>
        </p:txBody>
      </p:sp>
      <p:pic>
        <p:nvPicPr>
          <p:cNvPr id="142" name="Google Shape;14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11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41;p33">
            <a:extLst>
              <a:ext uri="{FF2B5EF4-FFF2-40B4-BE49-F238E27FC236}">
                <a16:creationId xmlns:a16="http://schemas.microsoft.com/office/drawing/2014/main" id="{FECA44B8-BD28-47A8-BAA9-0CFB1CAB7CB4}"/>
              </a:ext>
            </a:extLst>
          </p:cNvPr>
          <p:cNvSpPr txBox="1"/>
          <p:nvPr/>
        </p:nvSpPr>
        <p:spPr>
          <a:xfrm>
            <a:off x="1781908" y="3246453"/>
            <a:ext cx="3157415" cy="67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None/>
            </a:pPr>
            <a:r>
              <a:rPr lang="en-GB" sz="1200" b="1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Plytvanie</a:t>
            </a:r>
            <a:r>
              <a:rPr lang="en-GB" sz="1200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1200" b="1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potravinami</a:t>
            </a:r>
            <a:r>
              <a:rPr lang="en-GB" sz="1200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en-GB" sz="1200" b="1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neetick</a:t>
            </a:r>
            <a:r>
              <a:rPr lang="sk-SK" sz="1200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en-GB" sz="1200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GB" sz="1200" b="1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neekonomick</a:t>
            </a:r>
            <a:r>
              <a:rPr lang="sk-SK" sz="1200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en-GB" sz="1200" b="1" dirty="0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en-GB" sz="1200" b="1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zbyto</a:t>
            </a:r>
            <a:r>
              <a:rPr lang="sk-SK" sz="1200" b="1" dirty="0" err="1">
                <a:solidFill>
                  <a:srgbClr val="AFC560"/>
                </a:solidFill>
                <a:latin typeface="Trebuchet MS"/>
                <a:ea typeface="Trebuchet MS"/>
                <a:cs typeface="Trebuchet MS"/>
                <a:sym typeface="Trebuchet MS"/>
              </a:rPr>
              <a:t>čné</a:t>
            </a:r>
            <a:endParaRPr sz="1200" dirty="0">
              <a:solidFill>
                <a:srgbClr val="AFC560"/>
              </a:solidFill>
            </a:endParaRPr>
          </a:p>
        </p:txBody>
      </p:sp>
      <p:pic>
        <p:nvPicPr>
          <p:cNvPr id="12" name="Google Shape;140;p33">
            <a:extLst>
              <a:ext uri="{FF2B5EF4-FFF2-40B4-BE49-F238E27FC236}">
                <a16:creationId xmlns:a16="http://schemas.microsoft.com/office/drawing/2014/main" id="{20AD4E4A-F021-4556-B9DE-E8D8F24F8FE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80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9;p33">
            <a:extLst>
              <a:ext uri="{FF2B5EF4-FFF2-40B4-BE49-F238E27FC236}">
                <a16:creationId xmlns:a16="http://schemas.microsoft.com/office/drawing/2014/main" id="{77B2DC87-55DE-4695-9DD4-EDEEBCBB301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3350" y="2867273"/>
            <a:ext cx="208400" cy="20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32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/>
          <p:nvPr/>
        </p:nvSpPr>
        <p:spPr>
          <a:xfrm>
            <a:off x="-5968" y="3287384"/>
            <a:ext cx="9155935" cy="1903628"/>
          </a:xfrm>
          <a:prstGeom prst="rect">
            <a:avLst/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80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39" descr="tras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2359" y="1191958"/>
            <a:ext cx="2414637" cy="275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9" descr="tras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6105" y="1191958"/>
            <a:ext cx="2414637" cy="275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9" descr="tras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550" y="1191958"/>
            <a:ext cx="2414637" cy="275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9" descr="netfood-logo@2x-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9"/>
          <p:cNvSpPr txBox="1"/>
          <p:nvPr/>
        </p:nvSpPr>
        <p:spPr>
          <a:xfrm>
            <a:off x="341086" y="277200"/>
            <a:ext cx="29619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2100"/>
              <a:buFont typeface="Trebuchet MS"/>
              <a:buNone/>
            </a:pPr>
            <a:r>
              <a:rPr lang="sk" sz="2100" b="1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Koľko toho odpadu je? </a:t>
            </a:r>
            <a:endParaRPr sz="1100"/>
          </a:p>
        </p:txBody>
      </p:sp>
      <p:sp>
        <p:nvSpPr>
          <p:cNvPr id="213" name="Google Shape;213;p39"/>
          <p:cNvSpPr txBox="1"/>
          <p:nvPr/>
        </p:nvSpPr>
        <p:spPr>
          <a:xfrm>
            <a:off x="3737361" y="4762500"/>
            <a:ext cx="5005552" cy="17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Nunito"/>
              <a:buNone/>
            </a:pPr>
            <a:r>
              <a:rPr lang="sk" sz="600" b="0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Zdroj: Ústavný seminár VÚP NPPC, 31.03.2017</a:t>
            </a:r>
            <a:endParaRPr sz="1100"/>
          </a:p>
        </p:txBody>
      </p:sp>
      <p:sp>
        <p:nvSpPr>
          <p:cNvPr id="214" name="Google Shape;214;p39"/>
          <p:cNvSpPr txBox="1"/>
          <p:nvPr/>
        </p:nvSpPr>
        <p:spPr>
          <a:xfrm>
            <a:off x="340800" y="4676778"/>
            <a:ext cx="28203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rebuchet MS"/>
              <a:buNone/>
            </a:pPr>
            <a:r>
              <a:rPr lang="sk" sz="9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*Údaje predstavujú len priamo vyhodené potraviny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15" name="Google Shape;215;p39"/>
          <p:cNvSpPr txBox="1"/>
          <p:nvPr/>
        </p:nvSpPr>
        <p:spPr>
          <a:xfrm>
            <a:off x="4060232" y="2131910"/>
            <a:ext cx="1023537" cy="249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00300"/>
              </a:buClr>
              <a:buSzPts val="1200"/>
              <a:buFont typeface="Trebuchet MS"/>
              <a:buNone/>
            </a:pPr>
            <a:r>
              <a:rPr lang="sk" sz="1200" b="0" i="0" u="none" strike="noStrike" cap="none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Európska únia</a:t>
            </a:r>
            <a:endParaRPr sz="1100"/>
          </a:p>
        </p:txBody>
      </p:sp>
      <p:sp>
        <p:nvSpPr>
          <p:cNvPr id="216" name="Google Shape;216;p39"/>
          <p:cNvSpPr txBox="1"/>
          <p:nvPr/>
        </p:nvSpPr>
        <p:spPr>
          <a:xfrm>
            <a:off x="7169929" y="2131910"/>
            <a:ext cx="739498" cy="249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00300"/>
              </a:buClr>
              <a:buSzPts val="1200"/>
              <a:buFont typeface="Trebuchet MS"/>
              <a:buNone/>
            </a:pPr>
            <a:r>
              <a:rPr lang="sk" sz="1200" b="0" i="0" u="none" strike="noStrike" cap="none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Slovensko</a:t>
            </a:r>
            <a:endParaRPr sz="1100"/>
          </a:p>
        </p:txBody>
      </p:sp>
      <p:sp>
        <p:nvSpPr>
          <p:cNvPr id="217" name="Google Shape;217;p39"/>
          <p:cNvSpPr txBox="1"/>
          <p:nvPr/>
        </p:nvSpPr>
        <p:spPr>
          <a:xfrm>
            <a:off x="627662" y="2733459"/>
            <a:ext cx="19125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900"/>
              <a:buFont typeface="Trebuchet MS"/>
              <a:buNone/>
            </a:pPr>
            <a:r>
              <a:rPr lang="sk" sz="900" b="0" i="0" u="none" strike="noStrike" cap="none">
                <a:solidFill>
                  <a:srgbClr val="807777"/>
                </a:solidFill>
                <a:latin typeface="Trebuchet MS"/>
                <a:ea typeface="Trebuchet MS"/>
                <a:cs typeface="Trebuchet MS"/>
                <a:sym typeface="Trebuchet MS"/>
              </a:rPr>
              <a:t>1/3 ročnej produkcie</a:t>
            </a:r>
            <a:endParaRPr sz="1100"/>
          </a:p>
        </p:txBody>
      </p:sp>
      <p:sp>
        <p:nvSpPr>
          <p:cNvPr id="218" name="Google Shape;218;p39"/>
          <p:cNvSpPr txBox="1"/>
          <p:nvPr/>
        </p:nvSpPr>
        <p:spPr>
          <a:xfrm>
            <a:off x="3924114" y="3453675"/>
            <a:ext cx="1275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00300"/>
              </a:buClr>
              <a:buSzPts val="800"/>
              <a:buFont typeface="Trebuchet MS"/>
              <a:buNone/>
            </a:pPr>
            <a:r>
              <a:rPr lang="sk" sz="600" b="0" i="0" u="none" strike="noStrike" cap="none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(v roku 2020 sa zvýši plytvanie potravín v EÚ až o 40%)</a:t>
            </a:r>
            <a:endParaRPr sz="600"/>
          </a:p>
        </p:txBody>
      </p:sp>
      <p:sp>
        <p:nvSpPr>
          <p:cNvPr id="219" name="Google Shape;219;p39"/>
          <p:cNvSpPr txBox="1"/>
          <p:nvPr/>
        </p:nvSpPr>
        <p:spPr>
          <a:xfrm>
            <a:off x="904603" y="2415710"/>
            <a:ext cx="1358531" cy="316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00300"/>
              </a:buClr>
              <a:buSzPts val="1700"/>
              <a:buFont typeface="Trebuchet MS"/>
              <a:buNone/>
            </a:pPr>
            <a:r>
              <a:rPr lang="sk" sz="1600" b="1" i="0" u="none" strike="noStrike" cap="none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1,3 x 10</a:t>
            </a:r>
            <a:r>
              <a:rPr lang="sk" sz="1600" b="1" i="0" u="none" strike="noStrike" cap="none" baseline="30000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r>
            <a:r>
              <a:rPr lang="sk" sz="1600" b="1" i="0" u="none" strike="noStrike" cap="none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 ton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0" name="Google Shape;220;p39"/>
          <p:cNvSpPr txBox="1"/>
          <p:nvPr/>
        </p:nvSpPr>
        <p:spPr>
          <a:xfrm>
            <a:off x="3726618" y="2415710"/>
            <a:ext cx="1613611" cy="316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00300"/>
              </a:buClr>
              <a:buSzPts val="1700"/>
              <a:buFont typeface="Trebuchet MS"/>
              <a:buNone/>
            </a:pPr>
            <a:r>
              <a:rPr lang="sk" sz="1600" b="1" i="0" u="none" strike="noStrike" cap="none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89 miliónov ton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1" name="Google Shape;221;p39"/>
          <p:cNvSpPr txBox="1"/>
          <p:nvPr/>
        </p:nvSpPr>
        <p:spPr>
          <a:xfrm>
            <a:off x="6887834" y="2415710"/>
            <a:ext cx="1303687" cy="316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00300"/>
              </a:buClr>
              <a:buSzPts val="1700"/>
              <a:buFont typeface="Trebuchet MS"/>
              <a:buNone/>
            </a:pPr>
            <a:r>
              <a:rPr lang="sk" sz="1600" b="1" i="0" u="none" strike="noStrike" cap="none">
                <a:solidFill>
                  <a:srgbClr val="300300"/>
                </a:solidFill>
                <a:latin typeface="Trebuchet MS"/>
                <a:ea typeface="Trebuchet MS"/>
                <a:cs typeface="Trebuchet MS"/>
                <a:sym typeface="Trebuchet MS"/>
              </a:rPr>
              <a:t>900 tisíc ton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22" name="Google Shape;222;p39"/>
          <p:cNvGrpSpPr/>
          <p:nvPr/>
        </p:nvGrpSpPr>
        <p:grpSpPr>
          <a:xfrm>
            <a:off x="1408191" y="2131910"/>
            <a:ext cx="954764" cy="249556"/>
            <a:chOff x="0" y="0"/>
            <a:chExt cx="1273017" cy="332740"/>
          </a:xfrm>
        </p:grpSpPr>
        <p:sp>
          <p:nvSpPr>
            <p:cNvPr id="223" name="Google Shape;223;p39"/>
            <p:cNvSpPr txBox="1"/>
            <p:nvPr/>
          </p:nvSpPr>
          <p:spPr>
            <a:xfrm>
              <a:off x="0" y="0"/>
              <a:ext cx="468472" cy="332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marL="0" marR="0" lvl="0" indent="0" algn="ctr" rtl="0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00300"/>
                </a:buClr>
                <a:buSzPts val="1200"/>
                <a:buFont typeface="Trebuchet MS"/>
                <a:buNone/>
              </a:pPr>
              <a:r>
                <a:rPr lang="sk" sz="1200" b="0" i="0" u="none" strike="noStrike" cap="none">
                  <a:solidFill>
                    <a:srgbClr val="3003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OSN</a:t>
              </a:r>
              <a:endParaRPr sz="1100"/>
            </a:p>
          </p:txBody>
        </p:sp>
        <p:sp>
          <p:nvSpPr>
            <p:cNvPr id="224" name="Google Shape;224;p39"/>
            <p:cNvSpPr txBox="1"/>
            <p:nvPr/>
          </p:nvSpPr>
          <p:spPr>
            <a:xfrm>
              <a:off x="414550" y="88900"/>
              <a:ext cx="858467" cy="231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7777"/>
                </a:buClr>
                <a:buSzPts val="600"/>
                <a:buFont typeface="Nunito"/>
                <a:buNone/>
              </a:pPr>
              <a:r>
                <a:rPr lang="sk" sz="600" b="0" i="0" u="none" strike="noStrike" cap="none">
                  <a:solidFill>
                    <a:srgbClr val="807777"/>
                  </a:solidFill>
                  <a:latin typeface="Nunito"/>
                  <a:ea typeface="Nunito"/>
                  <a:cs typeface="Nunito"/>
                  <a:sym typeface="Nunito"/>
                </a:rPr>
                <a:t>2015</a:t>
              </a:r>
              <a:endParaRPr sz="1100"/>
            </a:p>
          </p:txBody>
        </p:sp>
      </p:grpSp>
      <p:sp>
        <p:nvSpPr>
          <p:cNvPr id="225" name="Google Shape;225;p39"/>
          <p:cNvSpPr txBox="1"/>
          <p:nvPr/>
        </p:nvSpPr>
        <p:spPr>
          <a:xfrm>
            <a:off x="3870995" y="2733459"/>
            <a:ext cx="1324858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900"/>
              <a:buFont typeface="Trebuchet MS"/>
              <a:buNone/>
            </a:pPr>
            <a:r>
              <a:rPr lang="sk" sz="900" b="0" i="0" u="none" strike="noStrike" cap="none">
                <a:solidFill>
                  <a:srgbClr val="807777"/>
                </a:solidFill>
                <a:latin typeface="Trebuchet MS"/>
                <a:ea typeface="Trebuchet MS"/>
                <a:cs typeface="Trebuchet MS"/>
                <a:sym typeface="Trebuchet MS"/>
              </a:rPr>
              <a:t>cca 179 kg na osobu/rok</a:t>
            </a:r>
            <a:endParaRPr sz="1100"/>
          </a:p>
        </p:txBody>
      </p:sp>
      <p:sp>
        <p:nvSpPr>
          <p:cNvPr id="226" name="Google Shape;226;p39"/>
          <p:cNvSpPr txBox="1"/>
          <p:nvPr/>
        </p:nvSpPr>
        <p:spPr>
          <a:xfrm>
            <a:off x="6877249" y="2733459"/>
            <a:ext cx="1324858" cy="2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900"/>
              <a:buFont typeface="Trebuchet MS"/>
              <a:buNone/>
            </a:pPr>
            <a:r>
              <a:rPr lang="sk" sz="900" b="0" i="0" u="none" strike="noStrike" cap="none">
                <a:solidFill>
                  <a:srgbClr val="807777"/>
                </a:solidFill>
                <a:latin typeface="Trebuchet MS"/>
                <a:ea typeface="Trebuchet MS"/>
                <a:cs typeface="Trebuchet MS"/>
                <a:sym typeface="Trebuchet MS"/>
              </a:rPr>
              <a:t>cca 160 kg na osobu/rok</a:t>
            </a:r>
            <a:endParaRPr sz="1100"/>
          </a:p>
        </p:txBody>
      </p:sp>
      <p:sp>
        <p:nvSpPr>
          <p:cNvPr id="227" name="Google Shape;227;p39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40"/>
          <p:cNvGrpSpPr/>
          <p:nvPr/>
        </p:nvGrpSpPr>
        <p:grpSpPr>
          <a:xfrm>
            <a:off x="393467" y="577199"/>
            <a:ext cx="8750533" cy="4233641"/>
            <a:chOff x="0" y="0"/>
            <a:chExt cx="8677944" cy="5347797"/>
          </a:xfrm>
        </p:grpSpPr>
        <p:sp>
          <p:nvSpPr>
            <p:cNvPr id="233" name="Google Shape;233;p40"/>
            <p:cNvSpPr/>
            <p:nvPr/>
          </p:nvSpPr>
          <p:spPr>
            <a:xfrm>
              <a:off x="0" y="0"/>
              <a:ext cx="8677944" cy="53477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4" name="Google Shape;234;p40" descr="image13.jpeg"/>
            <p:cNvPicPr preferRelativeResize="0"/>
            <p:nvPr/>
          </p:nvPicPr>
          <p:blipFill rotWithShape="1">
            <a:blip r:embed="rId3">
              <a:alphaModFix/>
            </a:blip>
            <a:srcRect l="2"/>
            <a:stretch/>
          </p:blipFill>
          <p:spPr>
            <a:xfrm>
              <a:off x="0" y="0"/>
              <a:ext cx="8309333" cy="53477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5" name="Google Shape;235;p40"/>
          <p:cNvSpPr txBox="1"/>
          <p:nvPr/>
        </p:nvSpPr>
        <p:spPr>
          <a:xfrm>
            <a:off x="3744981" y="4765745"/>
            <a:ext cx="5005552" cy="1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600"/>
              <a:buFont typeface="Nunito"/>
              <a:buNone/>
            </a:pPr>
            <a:r>
              <a:rPr lang="sk" sz="600" b="0" i="0" u="none" strike="noStrike" cap="none">
                <a:solidFill>
                  <a:srgbClr val="807777"/>
                </a:solidFill>
                <a:latin typeface="Nunito"/>
                <a:ea typeface="Nunito"/>
                <a:cs typeface="Nunito"/>
                <a:sym typeface="Nunito"/>
              </a:rPr>
              <a:t>Zdroj: Projekt FUSIONS, VUP</a:t>
            </a:r>
            <a:endParaRPr sz="1100"/>
          </a:p>
        </p:txBody>
      </p:sp>
      <p:pic>
        <p:nvPicPr>
          <p:cNvPr id="236" name="Google Shape;236;p40" descr="netfood-logo@2x-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0"/>
          <p:cNvSpPr txBox="1"/>
          <p:nvPr/>
        </p:nvSpPr>
        <p:spPr>
          <a:xfrm>
            <a:off x="341086" y="277200"/>
            <a:ext cx="45939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800"/>
              <a:buFont typeface="Trebuchet MS"/>
              <a:buNone/>
            </a:pPr>
            <a:r>
              <a:rPr lang="sk" sz="1800" b="1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Schéma produkcie potravinových odpadov</a:t>
            </a:r>
            <a:endParaRPr sz="1800"/>
          </a:p>
        </p:txBody>
      </p:sp>
      <p:sp>
        <p:nvSpPr>
          <p:cNvPr id="238" name="Google Shape;238;p40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Google Shape;236;p40" descr="netfood-logo@2x-dark.png">
            <a:extLst>
              <a:ext uri="{FF2B5EF4-FFF2-40B4-BE49-F238E27FC236}">
                <a16:creationId xmlns:a16="http://schemas.microsoft.com/office/drawing/2014/main" id="{711BDF8B-F6DE-4D27-BA02-43B806B0820E}"/>
              </a:ext>
            </a:extLst>
          </p:cNvPr>
          <p:cNvPicPr preferRelativeResize="0"/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92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337539" y="3008923"/>
            <a:ext cx="1414585" cy="25348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1" descr="Objekt 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1586" y="988037"/>
            <a:ext cx="7048924" cy="336686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1"/>
          <p:cNvSpPr txBox="1"/>
          <p:nvPr/>
        </p:nvSpPr>
        <p:spPr>
          <a:xfrm>
            <a:off x="341086" y="277200"/>
            <a:ext cx="33537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800"/>
              <a:buFont typeface="Trebuchet MS"/>
              <a:buNone/>
            </a:pPr>
            <a:r>
              <a:rPr lang="sk" sz="1800" b="1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Odhad sektorového rozdelenia</a:t>
            </a:r>
            <a:endParaRPr sz="1100"/>
          </a:p>
        </p:txBody>
      </p:sp>
      <p:pic>
        <p:nvPicPr>
          <p:cNvPr id="245" name="Google Shape;245;p41" descr="netfood-logo@2x-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1"/>
          <p:cNvSpPr txBox="1"/>
          <p:nvPr/>
        </p:nvSpPr>
        <p:spPr>
          <a:xfrm>
            <a:off x="6933356" y="4765745"/>
            <a:ext cx="1817178" cy="1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600"/>
              <a:buFont typeface="Nunito"/>
              <a:buNone/>
            </a:pPr>
            <a:r>
              <a:rPr lang="sk" sz="600" b="0" i="0" u="none" strike="noStrike" cap="none">
                <a:solidFill>
                  <a:srgbClr val="807777"/>
                </a:solidFill>
                <a:latin typeface="Nunito"/>
                <a:ea typeface="Nunito"/>
                <a:cs typeface="Nunito"/>
                <a:sym typeface="Nunito"/>
              </a:rPr>
              <a:t>Zdroj 2: Ústavný seminár VÚP NPPC, 31.03.2017</a:t>
            </a:r>
            <a:endParaRPr sz="1100"/>
          </a:p>
        </p:txBody>
      </p:sp>
      <p:sp>
        <p:nvSpPr>
          <p:cNvPr id="247" name="Google Shape;247;p41"/>
          <p:cNvSpPr txBox="1"/>
          <p:nvPr/>
        </p:nvSpPr>
        <p:spPr>
          <a:xfrm>
            <a:off x="3932117" y="4751728"/>
            <a:ext cx="2818166" cy="1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600"/>
              <a:buFont typeface="Nunito"/>
              <a:buNone/>
            </a:pPr>
            <a:r>
              <a:rPr lang="sk" sz="600" b="0" i="0" strike="noStrike" cap="none">
                <a:solidFill>
                  <a:srgbClr val="888888"/>
                </a:solidFill>
                <a:latin typeface="Nunito"/>
                <a:ea typeface="Nunito"/>
                <a:cs typeface="Nunito"/>
                <a:sym typeface="Nunito"/>
              </a:rPr>
              <a:t>Zdroj 1: Estimates of European food waste levels,</a:t>
            </a:r>
            <a:r>
              <a:rPr lang="sk" sz="600" b="0" i="0" strike="noStrike" cap="none">
                <a:solidFill>
                  <a:srgbClr val="888888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5"/>
              </a:rPr>
              <a:t> http://www.eu-fusions.org</a:t>
            </a:r>
            <a:endParaRPr sz="1100">
              <a:solidFill>
                <a:srgbClr val="888888"/>
              </a:solidFill>
            </a:endParaRPr>
          </a:p>
        </p:txBody>
      </p:sp>
      <p:sp>
        <p:nvSpPr>
          <p:cNvPr id="248" name="Google Shape;248;p41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/>
          <p:nvPr/>
        </p:nvSpPr>
        <p:spPr>
          <a:xfrm>
            <a:off x="341086" y="277200"/>
            <a:ext cx="46881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2100"/>
              <a:buFont typeface="Trebuchet MS"/>
              <a:buNone/>
            </a:pPr>
            <a:r>
              <a:rPr lang="sk" sz="1800" b="1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Hierarchia odpadového hospodárstva</a:t>
            </a:r>
            <a:endParaRPr sz="1800"/>
          </a:p>
        </p:txBody>
      </p:sp>
      <p:pic>
        <p:nvPicPr>
          <p:cNvPr id="254" name="Google Shape;254;p42" descr="netfood-logo@2x-d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42"/>
          <p:cNvSpPr txBox="1"/>
          <p:nvPr/>
        </p:nvSpPr>
        <p:spPr>
          <a:xfrm>
            <a:off x="1360993" y="4765745"/>
            <a:ext cx="7389541" cy="1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600"/>
              <a:buFont typeface="Nunito"/>
              <a:buNone/>
            </a:pPr>
            <a:r>
              <a:rPr lang="sk" sz="600" b="0" i="0" u="none" strike="noStrike" cap="none">
                <a:solidFill>
                  <a:srgbClr val="807777"/>
                </a:solidFill>
                <a:latin typeface="Nunito"/>
                <a:ea typeface="Nunito"/>
                <a:cs typeface="Nunito"/>
                <a:sym typeface="Nunito"/>
              </a:rPr>
              <a:t>Zdroj: Osobitná správa Boj proti plytvaniu potravinami: príležitosť pre EÚ zlepšiť efektívnosť využívania zdrojov v potravinovom dodávateľskom reťazci (2016), Ústavný seminár VÚP NPPC, 31.03.2017</a:t>
            </a:r>
            <a:endParaRPr sz="1100"/>
          </a:p>
        </p:txBody>
      </p:sp>
      <p:grpSp>
        <p:nvGrpSpPr>
          <p:cNvPr id="256" name="Google Shape;256;p42"/>
          <p:cNvGrpSpPr/>
          <p:nvPr/>
        </p:nvGrpSpPr>
        <p:grpSpPr>
          <a:xfrm>
            <a:off x="1379220" y="1191700"/>
            <a:ext cx="5593121" cy="2927299"/>
            <a:chOff x="0" y="0"/>
            <a:chExt cx="7457495" cy="3903066"/>
          </a:xfrm>
        </p:grpSpPr>
        <p:pic>
          <p:nvPicPr>
            <p:cNvPr id="257" name="Google Shape;257;p42" descr="Picture 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7583" y="0"/>
              <a:ext cx="7169912" cy="39030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42"/>
            <p:cNvSpPr txBox="1"/>
            <p:nvPr/>
          </p:nvSpPr>
          <p:spPr>
            <a:xfrm>
              <a:off x="0" y="2185534"/>
              <a:ext cx="1660167" cy="5448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800"/>
                <a:buFont typeface="Trebuchet MS"/>
                <a:buNone/>
              </a:pPr>
              <a:r>
                <a:rPr lang="sk" sz="1800" b="1" i="0" u="none" strike="noStrike" cap="none">
                  <a:solidFill>
                    <a:srgbClr val="C83B27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Plytvanie</a:t>
              </a:r>
              <a:endParaRPr sz="1100">
                <a:solidFill>
                  <a:srgbClr val="C83B27"/>
                </a:solidFill>
              </a:endParaRPr>
            </a:p>
          </p:txBody>
        </p:sp>
        <p:cxnSp>
          <p:nvCxnSpPr>
            <p:cNvPr id="259" name="Google Shape;259;p42"/>
            <p:cNvCxnSpPr/>
            <p:nvPr/>
          </p:nvCxnSpPr>
          <p:spPr>
            <a:xfrm>
              <a:off x="1802061" y="2432541"/>
              <a:ext cx="1348508" cy="1"/>
            </a:xfrm>
            <a:prstGeom prst="straightConnector1">
              <a:avLst/>
            </a:prstGeom>
            <a:noFill/>
            <a:ln w="28575" cap="flat" cmpd="sng">
              <a:solidFill>
                <a:srgbClr val="C83B2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60" name="Google Shape;260;p42"/>
            <p:cNvSpPr/>
            <p:nvPr/>
          </p:nvSpPr>
          <p:spPr>
            <a:xfrm>
              <a:off x="3437351" y="1673807"/>
              <a:ext cx="3467672" cy="1496568"/>
            </a:xfrm>
            <a:prstGeom prst="roundRect">
              <a:avLst>
                <a:gd name="adj" fmla="val 11090"/>
              </a:avLst>
            </a:prstGeom>
            <a:solidFill>
              <a:srgbClr val="C83B27">
                <a:alpha val="33333"/>
              </a:srgbClr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42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2" name="Google Shape;262;p42" descr="netfood-logo@2x-d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3525" y="1753438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avá zložená zátvorka 1">
            <a:extLst>
              <a:ext uri="{FF2B5EF4-FFF2-40B4-BE49-F238E27FC236}">
                <a16:creationId xmlns:a16="http://schemas.microsoft.com/office/drawing/2014/main" id="{0ABF1C45-3882-4548-8A84-9C808755A397}"/>
              </a:ext>
            </a:extLst>
          </p:cNvPr>
          <p:cNvSpPr/>
          <p:nvPr/>
        </p:nvSpPr>
        <p:spPr>
          <a:xfrm>
            <a:off x="7065107" y="1336431"/>
            <a:ext cx="218837" cy="1000369"/>
          </a:xfrm>
          <a:prstGeom prst="righ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/>
          <p:nvPr/>
        </p:nvSpPr>
        <p:spPr>
          <a:xfrm>
            <a:off x="361950" y="952500"/>
            <a:ext cx="7786500" cy="36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200"/>
              <a:buFont typeface="Calibri"/>
              <a:buNone/>
            </a:pPr>
            <a:r>
              <a:rPr lang="sk" sz="1200" b="1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Čo je Potravinová banka Slovenska ?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200"/>
              <a:buFont typeface="Calibri"/>
              <a:buNone/>
            </a:pPr>
            <a:endParaRPr sz="1200" b="1" i="0" u="none" strike="noStrike" cap="none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900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Potravinová banka Slovenska je občianske združenie s humanitárnym zameraním. Je nevládne, apolitické a nie je viazané na žiadne náboženské hnutie. Riadi ju predsedníctvo volené valným zhromaždením, v ktorom sú reprezentované organizácie sociálneho a charitatívneho zamerania pôsobiace na území republiky.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endParaRPr sz="900" i="0" u="none" strike="noStrike" cap="none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900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Zhromažďuje zadarmo potraviny, skladuje a prideľuje ich humanitárnym alebo charitatívnym organizáciám, ktoré poskytujú potravinovú pomoc ľuďom v núdzi.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900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PBS má sídlo v Košiciach a buduje tri distribučné sklady na území Slovenska a v blízkej budúcnosti chce vybudovať sklady vo všetkých kritických regiónoch Slovenska.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endParaRPr sz="900" i="0" u="none" strike="noStrike" cap="none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900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Činnosť potravinovej banky spočíva v darovaní a rozdeľovaní a jej práca sa opiera o dobrovoľnú bezplatnú pomoc a darcovstvo.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endParaRPr sz="900" i="0" u="none" strike="noStrike" cap="none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1200" b="1" i="0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Prebytočné potraviny a odpady z potravín v Slovenskej republike</a:t>
            </a:r>
            <a:endParaRPr sz="1200" b="1" i="0" strike="noStrike" cap="none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endParaRPr sz="900" u="sng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900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Prebytočné potraviny sa nestanú odpadom, pokiaľ sa nájde možnosť ich spotrebovať. A to v relatívne krátkom čase. Okrem toho, že sa tým dosiahne minimalizácia odpadu, významným prínosom je poskytnutie prebytočných potravín na dobročinné účely.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endParaRPr sz="900" i="0" u="none" strike="noStrike" cap="none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900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Okrem priameho poskytovania prebytočných potravín na charitatívne účely je možné využiť schému známu vo svete ako potravinová banka. Princípom činnosti potravinovej banky je odber prebytočných potravín a ich distribúcia dobročinným organizáciám.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endParaRPr sz="900" i="0" u="none" strike="noStrike" cap="none">
              <a:solidFill>
                <a:srgbClr val="3A393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900"/>
              <a:buFont typeface="Calibri"/>
              <a:buNone/>
            </a:pPr>
            <a:r>
              <a:rPr lang="sk" sz="900" i="0" u="none" strike="noStrike" cap="none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Náklady na distribúciu prebytočných potravín znáša potravinová banka.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9" name="Google Shape;289;p45" descr="Obrázok 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036" y="355124"/>
            <a:ext cx="2419328" cy="39919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5"/>
          <p:cNvSpPr txBox="1"/>
          <p:nvPr/>
        </p:nvSpPr>
        <p:spPr>
          <a:xfrm>
            <a:off x="1360993" y="4765745"/>
            <a:ext cx="7389541" cy="1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7777"/>
              </a:buClr>
              <a:buSzPts val="600"/>
              <a:buFont typeface="Nunito"/>
              <a:buNone/>
            </a:pPr>
            <a:r>
              <a:rPr lang="sk" sz="600" b="0" i="0" u="none" strike="noStrike" cap="none">
                <a:solidFill>
                  <a:srgbClr val="807777"/>
                </a:solidFill>
                <a:latin typeface="Nunito"/>
                <a:ea typeface="Nunito"/>
                <a:cs typeface="Nunito"/>
                <a:sym typeface="Nunito"/>
              </a:rPr>
              <a:t>Zdroj: www.pbs.sk</a:t>
            </a:r>
            <a:endParaRPr sz="1100"/>
          </a:p>
        </p:txBody>
      </p:sp>
      <p:pic>
        <p:nvPicPr>
          <p:cNvPr id="5" name="Google Shape;245;p41" descr="netfood-logo@2x-dark.png">
            <a:extLst>
              <a:ext uri="{FF2B5EF4-FFF2-40B4-BE49-F238E27FC236}">
                <a16:creationId xmlns:a16="http://schemas.microsoft.com/office/drawing/2014/main" id="{0BA558ED-5363-4FBA-A75C-CE4FB82BEB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7"/>
          <p:cNvSpPr/>
          <p:nvPr/>
        </p:nvSpPr>
        <p:spPr>
          <a:xfrm>
            <a:off x="7195260" y="1259340"/>
            <a:ext cx="1624800" cy="3273900"/>
          </a:xfrm>
          <a:prstGeom prst="roundRect">
            <a:avLst>
              <a:gd name="adj" fmla="val 4595"/>
            </a:avLst>
          </a:prstGeom>
          <a:solidFill>
            <a:srgbClr val="E0B744">
              <a:alpha val="11920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endParaRPr sz="1100"/>
          </a:p>
        </p:txBody>
      </p:sp>
      <p:sp>
        <p:nvSpPr>
          <p:cNvPr id="304" name="Google Shape;304;p47"/>
          <p:cNvSpPr/>
          <p:nvPr/>
        </p:nvSpPr>
        <p:spPr>
          <a:xfrm>
            <a:off x="5363884" y="1259340"/>
            <a:ext cx="1624800" cy="3273900"/>
          </a:xfrm>
          <a:prstGeom prst="roundRect">
            <a:avLst>
              <a:gd name="adj" fmla="val 4595"/>
            </a:avLst>
          </a:prstGeom>
          <a:solidFill>
            <a:srgbClr val="1E4B93">
              <a:alpha val="10380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endParaRPr sz="1100"/>
          </a:p>
        </p:txBody>
      </p:sp>
      <p:sp>
        <p:nvSpPr>
          <p:cNvPr id="305" name="Google Shape;305;p47"/>
          <p:cNvSpPr/>
          <p:nvPr/>
        </p:nvSpPr>
        <p:spPr>
          <a:xfrm>
            <a:off x="3509425" y="1259424"/>
            <a:ext cx="1624800" cy="3273900"/>
          </a:xfrm>
          <a:prstGeom prst="roundRect">
            <a:avLst>
              <a:gd name="adj" fmla="val 3582"/>
            </a:avLst>
          </a:prstGeom>
          <a:solidFill>
            <a:srgbClr val="AFC560">
              <a:alpha val="18080"/>
            </a:srgbClr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endParaRPr sz="1100"/>
          </a:p>
        </p:txBody>
      </p:sp>
      <p:sp>
        <p:nvSpPr>
          <p:cNvPr id="306" name="Google Shape;306;p47"/>
          <p:cNvSpPr/>
          <p:nvPr/>
        </p:nvSpPr>
        <p:spPr>
          <a:xfrm>
            <a:off x="3509426" y="610175"/>
            <a:ext cx="1624800" cy="382200"/>
          </a:xfrm>
          <a:prstGeom prst="roundRect">
            <a:avLst>
              <a:gd name="adj" fmla="val 22416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b="1" dirty="0">
                <a:solidFill>
                  <a:srgbClr val="AFC56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sk-SK" b="1" dirty="0" err="1">
                <a:solidFill>
                  <a:srgbClr val="AFC560"/>
                </a:solidFill>
                <a:latin typeface="Calibri"/>
                <a:ea typeface="Calibri"/>
                <a:cs typeface="Calibri"/>
                <a:sym typeface="Calibri"/>
              </a:rPr>
              <a:t>ôvod</a:t>
            </a:r>
            <a:r>
              <a:rPr lang="sk-SK" b="1" dirty="0">
                <a:solidFill>
                  <a:srgbClr val="AFC560"/>
                </a:solidFill>
                <a:latin typeface="Calibri"/>
                <a:ea typeface="Calibri"/>
                <a:cs typeface="Calibri"/>
                <a:sym typeface="Calibri"/>
              </a:rPr>
              <a:t> potraviny</a:t>
            </a:r>
            <a:endParaRPr dirty="0">
              <a:solidFill>
                <a:srgbClr val="AFC560"/>
              </a:solidFill>
            </a:endParaRPr>
          </a:p>
        </p:txBody>
      </p:sp>
      <p:sp>
        <p:nvSpPr>
          <p:cNvPr id="307" name="Google Shape;307;p47"/>
          <p:cNvSpPr/>
          <p:nvPr/>
        </p:nvSpPr>
        <p:spPr>
          <a:xfrm>
            <a:off x="5352383" y="610175"/>
            <a:ext cx="1624800" cy="382200"/>
          </a:xfrm>
          <a:prstGeom prst="roundRect">
            <a:avLst>
              <a:gd name="adj" fmla="val 22416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050">
                <a:sym typeface="Calibri"/>
              </a:rPr>
              <a:t>N</a:t>
            </a:r>
            <a:r>
              <a:rPr lang="sk-SK" sz="1050" dirty="0">
                <a:sym typeface="Calibri"/>
              </a:rPr>
              <a:t>PK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sk-SK" sz="1050" dirty="0">
                <a:sym typeface="Calibri"/>
              </a:rPr>
              <a:t>Podpora lokálnych výrobcov</a:t>
            </a:r>
            <a:endParaRPr sz="1050" dirty="0"/>
          </a:p>
        </p:txBody>
      </p:sp>
      <p:sp>
        <p:nvSpPr>
          <p:cNvPr id="308" name="Google Shape;308;p47"/>
          <p:cNvSpPr/>
          <p:nvPr/>
        </p:nvSpPr>
        <p:spPr>
          <a:xfrm>
            <a:off x="7195340" y="610175"/>
            <a:ext cx="1624800" cy="382200"/>
          </a:xfrm>
          <a:prstGeom prst="roundRect">
            <a:avLst>
              <a:gd name="adj" fmla="val 22416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sk-SK" sz="1100" dirty="0">
                <a:solidFill>
                  <a:srgbClr val="E0B744"/>
                </a:solidFill>
              </a:rPr>
              <a:t>PBS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sk-SK" sz="1100" dirty="0">
                <a:solidFill>
                  <a:srgbClr val="E0B744"/>
                </a:solidFill>
              </a:rPr>
              <a:t>Predchádzanie plytvaniu s potravinami</a:t>
            </a:r>
            <a:endParaRPr sz="1100" dirty="0">
              <a:solidFill>
                <a:srgbClr val="E0B744"/>
              </a:solidFill>
            </a:endParaRPr>
          </a:p>
        </p:txBody>
      </p:sp>
      <p:sp>
        <p:nvSpPr>
          <p:cNvPr id="309" name="Google Shape;309;p47"/>
          <p:cNvSpPr/>
          <p:nvPr/>
        </p:nvSpPr>
        <p:spPr>
          <a:xfrm>
            <a:off x="7279907" y="1856544"/>
            <a:ext cx="1455600" cy="360000"/>
          </a:xfrm>
          <a:prstGeom prst="roundRect">
            <a:avLst>
              <a:gd name="adj" fmla="val 19377"/>
            </a:avLst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B2B ‘</a:t>
            </a:r>
            <a:r>
              <a:rPr lang="en-GB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V</a:t>
            </a:r>
            <a:r>
              <a:rPr lang="sk-SK" sz="9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ýpredajové</a:t>
            </a:r>
            <a:r>
              <a:rPr lang="sk-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firmy</a:t>
            </a:r>
            <a:r>
              <a:rPr lang="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’</a:t>
            </a:r>
            <a:endParaRPr sz="9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10" name="Google Shape;310;p47"/>
          <p:cNvSpPr/>
          <p:nvPr/>
        </p:nvSpPr>
        <p:spPr>
          <a:xfrm>
            <a:off x="5448540" y="1856544"/>
            <a:ext cx="1455600" cy="360000"/>
          </a:xfrm>
          <a:prstGeom prst="roundRect">
            <a:avLst>
              <a:gd name="adj" fmla="val 22010"/>
            </a:avLst>
          </a:prstGeom>
          <a:solidFill>
            <a:srgbClr val="1E4B9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en-GB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sk-SK" sz="9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erejný</a:t>
            </a:r>
            <a:r>
              <a:rPr lang="sk-SK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sektor</a:t>
            </a:r>
            <a:r>
              <a:rPr lang="sk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sk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k" sz="9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GB" sz="9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š</a:t>
            </a:r>
            <a:r>
              <a:rPr lang="sk-SK" sz="9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koly</a:t>
            </a:r>
            <a:r>
              <a:rPr lang="sk" sz="9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9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sk-SK" sz="900" b="0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emocnice</a:t>
            </a:r>
            <a:r>
              <a:rPr lang="sk" sz="9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…)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1" name="Google Shape;311;p47"/>
          <p:cNvSpPr/>
          <p:nvPr/>
        </p:nvSpPr>
        <p:spPr>
          <a:xfrm>
            <a:off x="3594025" y="1394325"/>
            <a:ext cx="1456800" cy="360000"/>
          </a:xfrm>
          <a:prstGeom prst="roundRect">
            <a:avLst>
              <a:gd name="adj" fmla="val 24297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-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Spotrebiteľ</a:t>
            </a:r>
            <a:endParaRPr sz="1100" dirty="0">
              <a:solidFill>
                <a:srgbClr val="FFFFFF"/>
              </a:solidFill>
            </a:endParaRPr>
          </a:p>
        </p:txBody>
      </p:sp>
      <p:sp>
        <p:nvSpPr>
          <p:cNvPr id="312" name="Google Shape;312;p47"/>
          <p:cNvSpPr/>
          <p:nvPr/>
        </p:nvSpPr>
        <p:spPr>
          <a:xfrm>
            <a:off x="3594077" y="1856548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en-GB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sk-SK" sz="9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ýrobca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3" name="Google Shape;313;p47"/>
          <p:cNvSpPr/>
          <p:nvPr/>
        </p:nvSpPr>
        <p:spPr>
          <a:xfrm>
            <a:off x="3594077" y="2317728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en-GB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sk-SK" sz="9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rvovýroba</a:t>
            </a:r>
            <a:r>
              <a:rPr lang="sk-SK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farmári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4" name="Google Shape;314;p47"/>
          <p:cNvSpPr/>
          <p:nvPr/>
        </p:nvSpPr>
        <p:spPr>
          <a:xfrm>
            <a:off x="7279907" y="1394325"/>
            <a:ext cx="1455600" cy="360000"/>
          </a:xfrm>
          <a:prstGeom prst="roundRect">
            <a:avLst>
              <a:gd name="adj" fmla="val 24297"/>
            </a:avLst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-SK" sz="9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Charita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6" name="Google Shape;316;p47"/>
          <p:cNvSpPr/>
          <p:nvPr/>
        </p:nvSpPr>
        <p:spPr>
          <a:xfrm>
            <a:off x="7279860" y="2783702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" sz="9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-GB" sz="9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sk-SK" sz="9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reca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7" name="Google Shape;317;p47"/>
          <p:cNvSpPr/>
          <p:nvPr/>
        </p:nvSpPr>
        <p:spPr>
          <a:xfrm>
            <a:off x="7279860" y="3704160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Priemysel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8" name="Google Shape;318;p47"/>
          <p:cNvSpPr/>
          <p:nvPr/>
        </p:nvSpPr>
        <p:spPr>
          <a:xfrm>
            <a:off x="7279860" y="3241941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-SK" sz="9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Retail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9" name="Google Shape;319;p47"/>
          <p:cNvSpPr/>
          <p:nvPr/>
        </p:nvSpPr>
        <p:spPr>
          <a:xfrm>
            <a:off x="-5968" y="-296"/>
            <a:ext cx="2968800" cy="5144100"/>
          </a:xfrm>
          <a:prstGeom prst="rect">
            <a:avLst/>
          </a:prstGeom>
          <a:solidFill>
            <a:srgbClr val="53535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0" name="Google Shape;320;p47"/>
          <p:cNvGrpSpPr/>
          <p:nvPr/>
        </p:nvGrpSpPr>
        <p:grpSpPr>
          <a:xfrm>
            <a:off x="573198" y="2280417"/>
            <a:ext cx="1771960" cy="582662"/>
            <a:chOff x="573198" y="2414592"/>
            <a:chExt cx="1771960" cy="582662"/>
          </a:xfrm>
        </p:grpSpPr>
        <p:pic>
          <p:nvPicPr>
            <p:cNvPr id="321" name="Google Shape;321;p47" descr="netfood-logo@2x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11607" y="2414592"/>
              <a:ext cx="1733551" cy="3143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47"/>
            <p:cNvSpPr txBox="1"/>
            <p:nvPr/>
          </p:nvSpPr>
          <p:spPr>
            <a:xfrm>
              <a:off x="573198" y="2795354"/>
              <a:ext cx="1502400" cy="20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7777"/>
                </a:buClr>
                <a:buSzPts val="900"/>
                <a:buFont typeface="Calibri"/>
                <a:buNone/>
              </a:pPr>
              <a:r>
                <a:rPr lang="sk" sz="9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CERTIFIED BY BLOCKCHAIN</a:t>
              </a:r>
              <a:endParaRPr sz="1100">
                <a:solidFill>
                  <a:srgbClr val="FFFFFF"/>
                </a:solidFill>
              </a:endParaRPr>
            </a:p>
          </p:txBody>
        </p:sp>
      </p:grpSp>
      <p:sp>
        <p:nvSpPr>
          <p:cNvPr id="22" name="Google Shape;151;p34">
            <a:extLst>
              <a:ext uri="{FF2B5EF4-FFF2-40B4-BE49-F238E27FC236}">
                <a16:creationId xmlns:a16="http://schemas.microsoft.com/office/drawing/2014/main" id="{54DE384A-828A-46C3-B8DE-F8620B344201}"/>
              </a:ext>
            </a:extLst>
          </p:cNvPr>
          <p:cNvSpPr txBox="1"/>
          <p:nvPr/>
        </p:nvSpPr>
        <p:spPr>
          <a:xfrm>
            <a:off x="-5968" y="678049"/>
            <a:ext cx="2968800" cy="31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rebuchet MS"/>
              <a:buNone/>
            </a:pPr>
            <a:r>
              <a:rPr lang="sk-SK" sz="1800" b="1" dirty="0">
                <a:solidFill>
                  <a:schemeClr val="lt1"/>
                </a:solidFill>
              </a:rPr>
              <a:t>3 PILIERE</a:t>
            </a:r>
            <a:endParaRPr sz="1800" b="1" dirty="0">
              <a:solidFill>
                <a:schemeClr val="lt1"/>
              </a:solidFill>
            </a:endParaRPr>
          </a:p>
        </p:txBody>
      </p:sp>
      <p:sp>
        <p:nvSpPr>
          <p:cNvPr id="23" name="Google Shape;313;p47">
            <a:extLst>
              <a:ext uri="{FF2B5EF4-FFF2-40B4-BE49-F238E27FC236}">
                <a16:creationId xmlns:a16="http://schemas.microsoft.com/office/drawing/2014/main" id="{444832ED-D960-488B-90C8-305E9979C23E}"/>
              </a:ext>
            </a:extLst>
          </p:cNvPr>
          <p:cNvSpPr/>
          <p:nvPr/>
        </p:nvSpPr>
        <p:spPr>
          <a:xfrm>
            <a:off x="3594025" y="2778905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-SK" sz="9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Horeca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24" name="Google Shape;311;p47">
            <a:extLst>
              <a:ext uri="{FF2B5EF4-FFF2-40B4-BE49-F238E27FC236}">
                <a16:creationId xmlns:a16="http://schemas.microsoft.com/office/drawing/2014/main" id="{E36B267E-9EE0-4D59-820E-2C88A112101F}"/>
              </a:ext>
            </a:extLst>
          </p:cNvPr>
          <p:cNvSpPr/>
          <p:nvPr/>
        </p:nvSpPr>
        <p:spPr>
          <a:xfrm>
            <a:off x="3594025" y="3240530"/>
            <a:ext cx="1456800" cy="360000"/>
          </a:xfrm>
          <a:prstGeom prst="roundRect">
            <a:avLst>
              <a:gd name="adj" fmla="val 24297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en-GB" sz="9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sk-SK" sz="9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etail</a:t>
            </a:r>
            <a:endParaRPr sz="1100" dirty="0">
              <a:solidFill>
                <a:srgbClr val="FFFFFF"/>
              </a:solidFill>
            </a:endParaRPr>
          </a:p>
        </p:txBody>
      </p:sp>
      <p:sp>
        <p:nvSpPr>
          <p:cNvPr id="25" name="Google Shape;313;p47">
            <a:extLst>
              <a:ext uri="{FF2B5EF4-FFF2-40B4-BE49-F238E27FC236}">
                <a16:creationId xmlns:a16="http://schemas.microsoft.com/office/drawing/2014/main" id="{CBD31E1E-6AFE-41F5-8E21-42C2D58BC92E}"/>
              </a:ext>
            </a:extLst>
          </p:cNvPr>
          <p:cNvSpPr/>
          <p:nvPr/>
        </p:nvSpPr>
        <p:spPr>
          <a:xfrm>
            <a:off x="5448536" y="2317728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1E4B9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en-GB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P</a:t>
            </a:r>
            <a:r>
              <a:rPr lang="sk-SK" sz="9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rvovýroba</a:t>
            </a:r>
            <a:r>
              <a:rPr lang="sk-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, farmári</a:t>
            </a:r>
            <a:endParaRPr sz="9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6" name="Google Shape;313;p47">
            <a:extLst>
              <a:ext uri="{FF2B5EF4-FFF2-40B4-BE49-F238E27FC236}">
                <a16:creationId xmlns:a16="http://schemas.microsoft.com/office/drawing/2014/main" id="{EC081B22-B636-4758-9550-83766F5DA54D}"/>
              </a:ext>
            </a:extLst>
          </p:cNvPr>
          <p:cNvSpPr/>
          <p:nvPr/>
        </p:nvSpPr>
        <p:spPr>
          <a:xfrm>
            <a:off x="5448536" y="2778894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1E4B9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sk-SK" sz="9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Horeca</a:t>
            </a:r>
            <a:endParaRPr sz="9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7" name="Google Shape;311;p47">
            <a:extLst>
              <a:ext uri="{FF2B5EF4-FFF2-40B4-BE49-F238E27FC236}">
                <a16:creationId xmlns:a16="http://schemas.microsoft.com/office/drawing/2014/main" id="{D142BFA4-29F4-49F3-A211-FE97862F9A03}"/>
              </a:ext>
            </a:extLst>
          </p:cNvPr>
          <p:cNvSpPr/>
          <p:nvPr/>
        </p:nvSpPr>
        <p:spPr>
          <a:xfrm>
            <a:off x="5448536" y="3240082"/>
            <a:ext cx="1456800" cy="360000"/>
          </a:xfrm>
          <a:prstGeom prst="roundRect">
            <a:avLst>
              <a:gd name="adj" fmla="val 24297"/>
            </a:avLst>
          </a:prstGeom>
          <a:solidFill>
            <a:srgbClr val="1E4B9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en-GB" sz="900" b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R</a:t>
            </a:r>
            <a:r>
              <a:rPr lang="sk-SK" sz="9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etail</a:t>
            </a:r>
            <a:endParaRPr sz="9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8" name="Google Shape;311;p47">
            <a:extLst>
              <a:ext uri="{FF2B5EF4-FFF2-40B4-BE49-F238E27FC236}">
                <a16:creationId xmlns:a16="http://schemas.microsoft.com/office/drawing/2014/main" id="{C0BA5BD9-3814-4C0E-8D48-BD0E7C3431B5}"/>
              </a:ext>
            </a:extLst>
          </p:cNvPr>
          <p:cNvSpPr/>
          <p:nvPr/>
        </p:nvSpPr>
        <p:spPr>
          <a:xfrm>
            <a:off x="5447336" y="1390405"/>
            <a:ext cx="1456800" cy="360000"/>
          </a:xfrm>
          <a:prstGeom prst="roundRect">
            <a:avLst>
              <a:gd name="adj" fmla="val 24297"/>
            </a:avLst>
          </a:prstGeom>
          <a:solidFill>
            <a:srgbClr val="1E4B9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sk-SK" sz="900" b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Spotrebite</a:t>
            </a:r>
            <a:r>
              <a:rPr lang="sk-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ľ</a:t>
            </a:r>
            <a:endParaRPr sz="9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9" name="Google Shape;313;p47">
            <a:extLst>
              <a:ext uri="{FF2B5EF4-FFF2-40B4-BE49-F238E27FC236}">
                <a16:creationId xmlns:a16="http://schemas.microsoft.com/office/drawing/2014/main" id="{F7EB701F-AA02-4937-81DE-958DB79F0121}"/>
              </a:ext>
            </a:extLst>
          </p:cNvPr>
          <p:cNvSpPr/>
          <p:nvPr/>
        </p:nvSpPr>
        <p:spPr>
          <a:xfrm>
            <a:off x="7279860" y="2321483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en-GB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P</a:t>
            </a:r>
            <a:r>
              <a:rPr lang="sk-SK" sz="9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rvovýroba</a:t>
            </a:r>
            <a:r>
              <a:rPr lang="sk-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, farmári</a:t>
            </a:r>
            <a:endParaRPr sz="9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0" name="Google Shape;316;p47">
            <a:extLst>
              <a:ext uri="{FF2B5EF4-FFF2-40B4-BE49-F238E27FC236}">
                <a16:creationId xmlns:a16="http://schemas.microsoft.com/office/drawing/2014/main" id="{AFB3594F-5393-454E-A40D-42A8D4284F99}"/>
              </a:ext>
            </a:extLst>
          </p:cNvPr>
          <p:cNvSpPr/>
          <p:nvPr/>
        </p:nvSpPr>
        <p:spPr>
          <a:xfrm>
            <a:off x="7279860" y="4166379"/>
            <a:ext cx="1455600" cy="360000"/>
          </a:xfrm>
          <a:prstGeom prst="roundRect">
            <a:avLst>
              <a:gd name="adj" fmla="val 27598"/>
            </a:avLst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" sz="9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Domácnosti</a:t>
            </a:r>
            <a:endParaRPr sz="900" dirty="0">
              <a:solidFill>
                <a:srgbClr val="FFFFFF"/>
              </a:solidFill>
            </a:endParaRPr>
          </a:p>
        </p:txBody>
      </p:sp>
      <p:sp>
        <p:nvSpPr>
          <p:cNvPr id="31" name="Google Shape;311;p47">
            <a:extLst>
              <a:ext uri="{FF2B5EF4-FFF2-40B4-BE49-F238E27FC236}">
                <a16:creationId xmlns:a16="http://schemas.microsoft.com/office/drawing/2014/main" id="{3849DEC1-E02F-4F71-8B7F-BDC7C25FC023}"/>
              </a:ext>
            </a:extLst>
          </p:cNvPr>
          <p:cNvSpPr/>
          <p:nvPr/>
        </p:nvSpPr>
        <p:spPr>
          <a:xfrm>
            <a:off x="2672862" y="4668225"/>
            <a:ext cx="6553434" cy="382200"/>
          </a:xfrm>
          <a:prstGeom prst="roundRect">
            <a:avLst>
              <a:gd name="adj" fmla="val 2429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rPr lang="sk-SK" sz="1800" b="1" dirty="0">
                <a:solidFill>
                  <a:srgbClr val="92D050"/>
                </a:solidFill>
                <a:latin typeface="Calibri"/>
                <a:cs typeface="Calibri"/>
                <a:sym typeface="Calibri"/>
              </a:rPr>
              <a:t>BENEFICIENTI</a:t>
            </a:r>
            <a:endParaRPr sz="2800" dirty="0">
              <a:solidFill>
                <a:srgbClr val="92D050"/>
              </a:solidFill>
            </a:endParaRPr>
          </a:p>
        </p:txBody>
      </p:sp>
      <p:sp>
        <p:nvSpPr>
          <p:cNvPr id="32" name="Obdĺžnik: zaoblené rohy 31">
            <a:extLst>
              <a:ext uri="{FF2B5EF4-FFF2-40B4-BE49-F238E27FC236}">
                <a16:creationId xmlns:a16="http://schemas.microsoft.com/office/drawing/2014/main" id="{5A169D17-CFDC-44F2-B29C-6D9A0F1153E9}"/>
              </a:ext>
            </a:extLst>
          </p:cNvPr>
          <p:cNvSpPr/>
          <p:nvPr/>
        </p:nvSpPr>
        <p:spPr>
          <a:xfrm>
            <a:off x="3788229" y="123529"/>
            <a:ext cx="948362" cy="278971"/>
          </a:xfrm>
          <a:prstGeom prst="roundRect">
            <a:avLst/>
          </a:prstGeom>
          <a:solidFill>
            <a:srgbClr val="AFC56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en-GB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Q</a:t>
            </a:r>
            <a:r>
              <a:rPr lang="sk-SK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R pôvod</a:t>
            </a:r>
            <a:endParaRPr lang="en-GB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3" name="Obdĺžnik: zaoblené rohy 32">
            <a:extLst>
              <a:ext uri="{FF2B5EF4-FFF2-40B4-BE49-F238E27FC236}">
                <a16:creationId xmlns:a16="http://schemas.microsoft.com/office/drawing/2014/main" id="{D644C207-BBED-4257-BEE8-B5A93F6804D1}"/>
              </a:ext>
            </a:extLst>
          </p:cNvPr>
          <p:cNvSpPr/>
          <p:nvPr/>
        </p:nvSpPr>
        <p:spPr>
          <a:xfrm>
            <a:off x="5690602" y="123529"/>
            <a:ext cx="948362" cy="278971"/>
          </a:xfrm>
          <a:prstGeom prst="roundRect">
            <a:avLst/>
          </a:prstGeom>
          <a:solidFill>
            <a:srgbClr val="1E4B9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sk-SK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Farmár</a:t>
            </a:r>
            <a:endParaRPr lang="en-GB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4" name="Obdĺžnik: zaoblené rohy 33">
            <a:extLst>
              <a:ext uri="{FF2B5EF4-FFF2-40B4-BE49-F238E27FC236}">
                <a16:creationId xmlns:a16="http://schemas.microsoft.com/office/drawing/2014/main" id="{A5195E2E-0DD2-4150-A688-23DC7CB7EA18}"/>
              </a:ext>
            </a:extLst>
          </p:cNvPr>
          <p:cNvSpPr/>
          <p:nvPr/>
        </p:nvSpPr>
        <p:spPr>
          <a:xfrm>
            <a:off x="6993973" y="124456"/>
            <a:ext cx="2027374" cy="278044"/>
          </a:xfrm>
          <a:prstGeom prst="roundRect">
            <a:avLst/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sk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NEplytvani</a:t>
            </a:r>
            <a:r>
              <a:rPr lang="en-GB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e</a:t>
            </a:r>
            <a:r>
              <a:rPr lang="sk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 potrav</a:t>
            </a:r>
            <a:r>
              <a:rPr lang="en-GB" b="1" dirty="0" err="1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i</a:t>
            </a:r>
            <a:r>
              <a:rPr lang="sk-SK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nami</a:t>
            </a:r>
            <a:endParaRPr lang="en-GB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ok 14" descr="Obrázok, na ktorom je objekt&#10;&#10;Automaticky generovaný popis">
            <a:extLst>
              <a:ext uri="{FF2B5EF4-FFF2-40B4-BE49-F238E27FC236}">
                <a16:creationId xmlns:a16="http://schemas.microsoft.com/office/drawing/2014/main" id="{45CA290C-C73A-454F-9C96-A9F215884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6675" y="2432304"/>
            <a:ext cx="1687191" cy="1687191"/>
          </a:xfrm>
          <a:prstGeom prst="rect">
            <a:avLst/>
          </a:prstGeom>
        </p:spPr>
      </p:pic>
      <p:pic>
        <p:nvPicPr>
          <p:cNvPr id="327" name="Google Shape;327;p48" descr="netfood-logo@2x-dark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8"/>
          <p:cNvSpPr txBox="1"/>
          <p:nvPr/>
        </p:nvSpPr>
        <p:spPr>
          <a:xfrm>
            <a:off x="341086" y="294616"/>
            <a:ext cx="45939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800"/>
              <a:buFont typeface="Trebuchet MS"/>
              <a:buNone/>
            </a:pPr>
            <a:r>
              <a:rPr lang="sk" sz="1800" b="1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Aplikácia pre spotrebiteľa </a:t>
            </a:r>
            <a:endParaRPr sz="1100" dirty="0"/>
          </a:p>
        </p:txBody>
      </p:sp>
      <p:sp>
        <p:nvSpPr>
          <p:cNvPr id="329" name="Google Shape;329;p48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0" name="Google Shape;330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4192" y="1234749"/>
            <a:ext cx="1817760" cy="3079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18650" y="1234738"/>
            <a:ext cx="1817783" cy="3079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36426" y="1234721"/>
            <a:ext cx="1817783" cy="307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800006">
            <a:off x="-237885" y="1925469"/>
            <a:ext cx="2151296" cy="36444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: zaoblené rohy 2">
            <a:extLst>
              <a:ext uri="{FF2B5EF4-FFF2-40B4-BE49-F238E27FC236}">
                <a16:creationId xmlns:a16="http://schemas.microsoft.com/office/drawing/2014/main" id="{6EF704FB-35D2-4A24-B519-2D4628D5EA95}"/>
              </a:ext>
            </a:extLst>
          </p:cNvPr>
          <p:cNvSpPr/>
          <p:nvPr/>
        </p:nvSpPr>
        <p:spPr>
          <a:xfrm>
            <a:off x="3319272" y="237825"/>
            <a:ext cx="1417320" cy="4476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chemeClr val="bg1"/>
                </a:solidFill>
                <a:latin typeface="Trebuchet MS"/>
                <a:ea typeface="Trebuchet MS"/>
                <a:cs typeface="Trebuchet MS"/>
                <a:sym typeface="Trebuchet MS"/>
              </a:rPr>
              <a:t>Q</a:t>
            </a:r>
            <a:r>
              <a:rPr lang="sk-SK" sz="1800" b="1" dirty="0">
                <a:solidFill>
                  <a:schemeClr val="bg1"/>
                </a:solidFill>
                <a:latin typeface="Trebuchet MS"/>
                <a:ea typeface="Trebuchet MS"/>
                <a:cs typeface="Trebuchet MS"/>
                <a:sym typeface="Trebuchet MS"/>
              </a:rPr>
              <a:t>R pôvod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790EBEEF-6A9A-4474-9E12-2A49AD15D93C}"/>
              </a:ext>
            </a:extLst>
          </p:cNvPr>
          <p:cNvSpPr txBox="1"/>
          <p:nvPr/>
        </p:nvSpPr>
        <p:spPr>
          <a:xfrm>
            <a:off x="1060420" y="4763618"/>
            <a:ext cx="3976006" cy="30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Internetový prehliadač:  </a:t>
            </a:r>
            <a:r>
              <a:rPr lang="sk-SK" dirty="0" err="1"/>
              <a:t>scan.netfood.online</a:t>
            </a:r>
            <a:endParaRPr lang="en-GB" dirty="0"/>
          </a:p>
        </p:txBody>
      </p:sp>
      <p:pic>
        <p:nvPicPr>
          <p:cNvPr id="5" name="Obrázok 4" descr="Obrázok, na ktorom je objekt&#10;&#10;Automaticky generovaný popis">
            <a:extLst>
              <a:ext uri="{FF2B5EF4-FFF2-40B4-BE49-F238E27FC236}">
                <a16:creationId xmlns:a16="http://schemas.microsoft.com/office/drawing/2014/main" id="{6C11DA40-9974-4B86-AB36-651B46CE2D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904577">
            <a:off x="299382" y="3209317"/>
            <a:ext cx="1076763" cy="107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58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9" descr="netfood-logo@2x-d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9"/>
          <p:cNvSpPr txBox="1"/>
          <p:nvPr/>
        </p:nvSpPr>
        <p:spPr>
          <a:xfrm>
            <a:off x="341071" y="294625"/>
            <a:ext cx="1417321" cy="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800"/>
              <a:buFont typeface="Trebuchet MS"/>
              <a:buNone/>
            </a:pPr>
            <a:r>
              <a:rPr lang="sk" sz="1800" b="1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Aplikácia</a:t>
            </a:r>
            <a:endParaRPr sz="1100" dirty="0"/>
          </a:p>
        </p:txBody>
      </p:sp>
      <p:sp>
        <p:nvSpPr>
          <p:cNvPr id="342" name="Google Shape;342;p49"/>
          <p:cNvSpPr/>
          <p:nvPr/>
        </p:nvSpPr>
        <p:spPr>
          <a:xfrm rot="5400000">
            <a:off x="-127350" y="365175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3" name="Google Shape;34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3725" y="3400523"/>
            <a:ext cx="2256275" cy="152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507" y="1110782"/>
            <a:ext cx="1818000" cy="3085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01506" y="1110782"/>
            <a:ext cx="1818000" cy="307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9505" y="1110782"/>
            <a:ext cx="1818000" cy="30803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bdĺžnik: zaoblené rohy 10">
            <a:extLst>
              <a:ext uri="{FF2B5EF4-FFF2-40B4-BE49-F238E27FC236}">
                <a16:creationId xmlns:a16="http://schemas.microsoft.com/office/drawing/2014/main" id="{D6183CE4-397B-4FA4-AD2E-774DA98D6047}"/>
              </a:ext>
            </a:extLst>
          </p:cNvPr>
          <p:cNvSpPr/>
          <p:nvPr/>
        </p:nvSpPr>
        <p:spPr>
          <a:xfrm>
            <a:off x="3331757" y="229286"/>
            <a:ext cx="1417320" cy="447600"/>
          </a:xfrm>
          <a:prstGeom prst="roundRect">
            <a:avLst/>
          </a:prstGeom>
          <a:solidFill>
            <a:srgbClr val="1E4B9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sk-SK" sz="1800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Farmár</a:t>
            </a:r>
            <a:endParaRPr lang="en-GB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12" name="Obrázok 11" descr="Obrázok, na ktorom je objekt&#10;&#10;Automaticky generovaný popis">
            <a:extLst>
              <a:ext uri="{FF2B5EF4-FFF2-40B4-BE49-F238E27FC236}">
                <a16:creationId xmlns:a16="http://schemas.microsoft.com/office/drawing/2014/main" id="{89D67D22-F04A-456B-BC47-C8F25564A7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88462"/>
            <a:ext cx="921019" cy="921019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FCA7AE33-00E3-4427-8DDE-4F8534BA94CA}"/>
              </a:ext>
            </a:extLst>
          </p:cNvPr>
          <p:cNvSpPr txBox="1"/>
          <p:nvPr/>
        </p:nvSpPr>
        <p:spPr>
          <a:xfrm>
            <a:off x="1060420" y="4763618"/>
            <a:ext cx="3976006" cy="30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Internetový prehliadač:  </a:t>
            </a:r>
            <a:r>
              <a:rPr lang="sk-SK" dirty="0" err="1"/>
              <a:t>scan.netfood.online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50"/>
          <p:cNvPicPr preferRelativeResize="0"/>
          <p:nvPr/>
        </p:nvPicPr>
        <p:blipFill rotWithShape="1">
          <a:blip r:embed="rId3">
            <a:alphaModFix/>
          </a:blip>
          <a:srcRect t="4897"/>
          <a:stretch/>
        </p:blipFill>
        <p:spPr>
          <a:xfrm>
            <a:off x="4177625" y="2365849"/>
            <a:ext cx="4384351" cy="277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0" descr="netfood-logo@2x-dar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5075" y="404465"/>
            <a:ext cx="952651" cy="172734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0"/>
          <p:cNvSpPr/>
          <p:nvPr/>
        </p:nvSpPr>
        <p:spPr>
          <a:xfrm rot="5400000">
            <a:off x="-127350" y="357011"/>
            <a:ext cx="447600" cy="192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C5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5" name="Google Shape;355;p50"/>
          <p:cNvPicPr preferRelativeResize="0"/>
          <p:nvPr/>
        </p:nvPicPr>
        <p:blipFill rotWithShape="1">
          <a:blip r:embed="rId5">
            <a:alphaModFix/>
          </a:blip>
          <a:srcRect l="99" r="89"/>
          <a:stretch/>
        </p:blipFill>
        <p:spPr>
          <a:xfrm>
            <a:off x="683507" y="1110782"/>
            <a:ext cx="1818000" cy="3085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6" name="Google Shape;356;p50"/>
          <p:cNvGrpSpPr/>
          <p:nvPr/>
        </p:nvGrpSpPr>
        <p:grpSpPr>
          <a:xfrm>
            <a:off x="2501506" y="1110782"/>
            <a:ext cx="3168494" cy="3077680"/>
            <a:chOff x="2501506" y="1110782"/>
            <a:chExt cx="3168494" cy="3077680"/>
          </a:xfrm>
        </p:grpSpPr>
        <p:pic>
          <p:nvPicPr>
            <p:cNvPr id="357" name="Google Shape;357;p50"/>
            <p:cNvPicPr preferRelativeResize="0"/>
            <p:nvPr/>
          </p:nvPicPr>
          <p:blipFill rotWithShape="1">
            <a:blip r:embed="rId6">
              <a:alphaModFix/>
            </a:blip>
            <a:srcRect t="29" b="39"/>
            <a:stretch/>
          </p:blipFill>
          <p:spPr>
            <a:xfrm>
              <a:off x="2501506" y="1110782"/>
              <a:ext cx="1818000" cy="30776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5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780000" y="1829250"/>
              <a:ext cx="1890000" cy="8723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Obdĺžnik: zaoblené rohy 10">
            <a:extLst>
              <a:ext uri="{FF2B5EF4-FFF2-40B4-BE49-F238E27FC236}">
                <a16:creationId xmlns:a16="http://schemas.microsoft.com/office/drawing/2014/main" id="{365AB47F-B6D7-4658-89D9-9B4877632272}"/>
              </a:ext>
            </a:extLst>
          </p:cNvPr>
          <p:cNvSpPr/>
          <p:nvPr/>
        </p:nvSpPr>
        <p:spPr>
          <a:xfrm>
            <a:off x="1876497" y="255361"/>
            <a:ext cx="3068018" cy="447600"/>
          </a:xfrm>
          <a:prstGeom prst="roundRect">
            <a:avLst/>
          </a:prstGeom>
          <a:solidFill>
            <a:srgbClr val="E0B74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SzPts val="900"/>
            </a:pPr>
            <a:r>
              <a:rPr lang="sk" sz="1800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NEplytvani</a:t>
            </a:r>
            <a:r>
              <a:rPr lang="en-GB" sz="1800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e</a:t>
            </a:r>
            <a:r>
              <a:rPr lang="sk" sz="1800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 potrav</a:t>
            </a:r>
            <a:r>
              <a:rPr lang="en-GB" sz="1800" b="1" dirty="0" err="1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i</a:t>
            </a:r>
            <a:r>
              <a:rPr lang="sk-SK" sz="1800" b="1" dirty="0">
                <a:solidFill>
                  <a:srgbClr val="FFFFFF"/>
                </a:solidFill>
                <a:latin typeface="Calibri"/>
                <a:cs typeface="Calibri"/>
                <a:sym typeface="Trebuchet MS"/>
              </a:rPr>
              <a:t>nami</a:t>
            </a:r>
            <a:endParaRPr lang="en-GB" sz="18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2" name="Google Shape;341;p49">
            <a:extLst>
              <a:ext uri="{FF2B5EF4-FFF2-40B4-BE49-F238E27FC236}">
                <a16:creationId xmlns:a16="http://schemas.microsoft.com/office/drawing/2014/main" id="{FB88FE07-9E9A-41C8-A246-BAB6C1E24CFA}"/>
              </a:ext>
            </a:extLst>
          </p:cNvPr>
          <p:cNvSpPr txBox="1"/>
          <p:nvPr/>
        </p:nvSpPr>
        <p:spPr>
          <a:xfrm>
            <a:off x="341071" y="294625"/>
            <a:ext cx="1417321" cy="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93A"/>
              </a:buClr>
              <a:buSzPts val="1800"/>
              <a:buFont typeface="Trebuchet MS"/>
              <a:buNone/>
            </a:pPr>
            <a:r>
              <a:rPr lang="sk" sz="1800" b="1" dirty="0">
                <a:solidFill>
                  <a:srgbClr val="3A393A"/>
                </a:solidFill>
                <a:latin typeface="Trebuchet MS"/>
                <a:ea typeface="Trebuchet MS"/>
                <a:cs typeface="Trebuchet MS"/>
                <a:sym typeface="Trebuchet MS"/>
              </a:rPr>
              <a:t>Aplikácia</a:t>
            </a:r>
            <a:endParaRPr sz="1100" dirty="0"/>
          </a:p>
        </p:txBody>
      </p:sp>
      <p:pic>
        <p:nvPicPr>
          <p:cNvPr id="13" name="Obrázok 12" descr="Obrázok, na ktorom je objekt&#10;&#10;Automaticky generovaný popis">
            <a:extLst>
              <a:ext uri="{FF2B5EF4-FFF2-40B4-BE49-F238E27FC236}">
                <a16:creationId xmlns:a16="http://schemas.microsoft.com/office/drawing/2014/main" id="{7CC56F7E-234A-43DC-BB2B-5A7E507206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88462"/>
            <a:ext cx="921019" cy="921019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F89AB0E3-980F-46C1-9E97-AF7F30EEAC7F}"/>
              </a:ext>
            </a:extLst>
          </p:cNvPr>
          <p:cNvSpPr txBox="1"/>
          <p:nvPr/>
        </p:nvSpPr>
        <p:spPr>
          <a:xfrm>
            <a:off x="1060420" y="4763618"/>
            <a:ext cx="3976006" cy="30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Internetový prehliadač:  </a:t>
            </a:r>
            <a:r>
              <a:rPr lang="sk-SK" dirty="0" err="1"/>
              <a:t>scan.netfood.online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balíka Office">
  <a:themeElements>
    <a:clrScheme name="Motív balíka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1075</Words>
  <Application>Microsoft Office PowerPoint</Application>
  <PresentationFormat>Prezentácia na obrazovke (16:9)</PresentationFormat>
  <Paragraphs>136</Paragraphs>
  <Slides>19</Slides>
  <Notes>19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19</vt:i4>
      </vt:variant>
    </vt:vector>
  </HeadingPairs>
  <TitlesOfParts>
    <vt:vector size="26" baseType="lpstr">
      <vt:lpstr>Trebuchet MS</vt:lpstr>
      <vt:lpstr>Nunito</vt:lpstr>
      <vt:lpstr>Wingdings</vt:lpstr>
      <vt:lpstr>Calibri</vt:lpstr>
      <vt:lpstr>Arial</vt:lpstr>
      <vt:lpstr>Simple Light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‘Bezpečnosť je vecou každého’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Lubos Mudrak</dc:creator>
  <cp:lastModifiedBy>Lubos Mudrak</cp:lastModifiedBy>
  <cp:revision>37</cp:revision>
  <dcterms:modified xsi:type="dcterms:W3CDTF">2019-07-30T17:08:13Z</dcterms:modified>
</cp:coreProperties>
</file>